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6" r:id="rId2"/>
    <p:sldId id="263" r:id="rId3"/>
    <p:sldId id="267" r:id="rId4"/>
    <p:sldId id="268" r:id="rId5"/>
    <p:sldId id="269" r:id="rId6"/>
    <p:sldId id="270" r:id="rId7"/>
    <p:sldId id="271" r:id="rId8"/>
    <p:sldId id="274" r:id="rId9"/>
    <p:sldId id="275" r:id="rId10"/>
    <p:sldId id="276" r:id="rId11"/>
    <p:sldId id="282" r:id="rId12"/>
    <p:sldId id="283" r:id="rId13"/>
    <p:sldId id="297" r:id="rId14"/>
    <p:sldId id="278" r:id="rId15"/>
    <p:sldId id="277" r:id="rId16"/>
    <p:sldId id="307" r:id="rId17"/>
    <p:sldId id="279" r:id="rId18"/>
    <p:sldId id="280" r:id="rId19"/>
    <p:sldId id="281" r:id="rId20"/>
    <p:sldId id="284" r:id="rId21"/>
    <p:sldId id="285" r:id="rId22"/>
    <p:sldId id="286" r:id="rId23"/>
    <p:sldId id="287" r:id="rId24"/>
    <p:sldId id="288" r:id="rId25"/>
    <p:sldId id="296" r:id="rId26"/>
    <p:sldId id="289" r:id="rId27"/>
    <p:sldId id="292" r:id="rId28"/>
    <p:sldId id="291" r:id="rId29"/>
    <p:sldId id="290" r:id="rId30"/>
    <p:sldId id="293" r:id="rId31"/>
    <p:sldId id="294" r:id="rId32"/>
    <p:sldId id="295" r:id="rId33"/>
    <p:sldId id="298" r:id="rId34"/>
    <p:sldId id="299" r:id="rId35"/>
    <p:sldId id="306" r:id="rId36"/>
    <p:sldId id="300" r:id="rId37"/>
    <p:sldId id="301" r:id="rId38"/>
    <p:sldId id="314" r:id="rId39"/>
    <p:sldId id="302" r:id="rId40"/>
    <p:sldId id="313" r:id="rId41"/>
    <p:sldId id="303" r:id="rId42"/>
    <p:sldId id="305" r:id="rId43"/>
    <p:sldId id="304" r:id="rId44"/>
    <p:sldId id="312" r:id="rId45"/>
    <p:sldId id="315" r:id="rId46"/>
    <p:sldId id="316" r:id="rId4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-13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8746A-7433-4E44-BB5D-246805387875}" type="datetimeFigureOut">
              <a:rPr lang="zh-TW" altLang="en-US" smtClean="0"/>
              <a:pPr/>
              <a:t>2019/11/21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08E5E-C6FD-4DF8-A668-53D5E3A30D3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76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107E5AA-5928-4FBB-860C-FE77B58205F9}" type="slidenum">
              <a:rPr lang="zh-TW" altLang="en-US" smtClean="0"/>
              <a:pPr/>
              <a:t>10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86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96F262E-2B15-4218-9975-B9172CC1D3E7}" type="slidenum">
              <a:rPr lang="zh-TW" altLang="en-US" smtClean="0"/>
              <a:pPr/>
              <a:t>15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86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96F262E-2B15-4218-9975-B9172CC1D3E7}" type="slidenum">
              <a:rPr lang="zh-TW" altLang="en-US" smtClean="0"/>
              <a:pPr/>
              <a:t>16</a:t>
            </a:fld>
            <a:endParaRPr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ms\Desktop\PP底色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4171" cy="6858000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 userDrawn="1"/>
        </p:nvSpPr>
        <p:spPr>
          <a:xfrm>
            <a:off x="2786050" y="5286388"/>
            <a:ext cx="3857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733865C-9BD0-4EC9-9866-78E63ECA05F4}" type="datetime4">
              <a:rPr lang="en-US" altLang="zh-TW" sz="3600" smtClean="0">
                <a:solidFill>
                  <a:srgbClr val="000099"/>
                </a:solidFill>
              </a:rPr>
              <a:pPr/>
              <a:t>November 21, 2019</a:t>
            </a:fld>
            <a:endParaRPr lang="zh-TW" altLang="en-US" sz="36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68264"/>
            <a:ext cx="8229600" cy="989034"/>
          </a:xfrm>
        </p:spPr>
        <p:txBody>
          <a:bodyPr/>
          <a:lstStyle>
            <a:lvl1pPr>
              <a:defRPr>
                <a:solidFill>
                  <a:srgbClr val="000099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1pPr>
            <a:lvl2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2pPr>
            <a:lvl3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3pPr>
            <a:lvl4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4pPr>
            <a:lvl5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ims\Desktop\PP底色3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0"/>
            <a:ext cx="9154171" cy="6858000"/>
          </a:xfrm>
          <a:prstGeom prst="rect">
            <a:avLst/>
          </a:prstGeom>
          <a:noFill/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9" name="文字方塊 8"/>
          <p:cNvSpPr txBox="1"/>
          <p:nvPr userDrawn="1"/>
        </p:nvSpPr>
        <p:spPr>
          <a:xfrm>
            <a:off x="4143372" y="6417254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60F35F-5050-4C51-A93E-D11635D097C2}" type="slidenum">
              <a:rPr lang="zh-TW" altLang="en-US" smtClean="0">
                <a:solidFill>
                  <a:srgbClr val="000099"/>
                </a:solidFill>
              </a:rPr>
              <a:pPr/>
              <a:t>‹#›</a:t>
            </a:fld>
            <a:endParaRPr lang="zh-TW" altLang="en-US" dirty="0">
              <a:solidFill>
                <a:srgbClr val="000099"/>
              </a:solidFill>
            </a:endParaRP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71406" y="6417254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81069E-A3BE-4A4B-B9D5-42F07D9BD6B2}" type="datetime4">
              <a:rPr lang="en-US" altLang="zh-TW" smtClean="0">
                <a:solidFill>
                  <a:srgbClr val="000099"/>
                </a:solidFill>
              </a:rPr>
              <a:pPr/>
              <a:t>November 21, 2019</a:t>
            </a:fld>
            <a:endParaRPr lang="zh-TW" altLang="en-US" dirty="0">
              <a:solidFill>
                <a:srgbClr val="00009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FF"/>
          </a:solidFill>
          <a:latin typeface="標楷體" pitchFamily="65" charset="-120"/>
          <a:ea typeface="標楷體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IMS Aries</a:t>
            </a:r>
            <a:r>
              <a:rPr kumimoji="0" lang="zh-TW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軟體介紹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sp>
        <p:nvSpPr>
          <p:cNvPr id="3" name="副標題 2"/>
          <p:cNvSpPr txBox="1">
            <a:spLocks/>
          </p:cNvSpPr>
          <p:nvPr/>
        </p:nvSpPr>
        <p:spPr>
          <a:xfrm>
            <a:off x="1785918" y="4000504"/>
            <a:ext cx="5286412" cy="10001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rgbClr val="0000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簡報者</a:t>
            </a:r>
            <a:r>
              <a:rPr kumimoji="0" lang="en-US" altLang="zh-TW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: David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矩形 174"/>
          <p:cNvSpPr/>
          <p:nvPr/>
        </p:nvSpPr>
        <p:spPr>
          <a:xfrm>
            <a:off x="357188" y="642937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57188" y="621506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57188" y="600075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57188" y="578643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357188" y="557212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57188" y="535781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357188" y="514350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57188" y="492918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57188" y="471487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57188" y="450056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57188" y="428625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57188" y="407193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57188" y="385762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57188" y="364331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357188" y="342900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57188" y="321468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57188" y="300037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357188" y="278606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357188" y="257175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57188" y="235743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57188" y="214312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357188" y="192881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57188" y="171450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57188" y="150018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57188" y="135731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357188" y="121443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357188" y="107156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357188" y="92868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57188" y="78581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357188" y="64293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357188" y="50006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357188" y="35718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500188" y="6429375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LED_CEN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500188" y="6215063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LED_AVG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500188" y="6000750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LED_AUTO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1500188" y="5786438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1500188" y="5572125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1500188" y="5357813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1500188" y="5143500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1500188" y="4929188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1500188" y="4714875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LED_RED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500188" y="4500563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FAN_EN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1500188" y="4286250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CAM_LED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1500188" y="4071938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SW_SMART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1500188" y="3857625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SW_START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1500188" y="3643313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SW_METER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1500188" y="3429000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SW_DARKEN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1500188" y="3214688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SW_BRIGHT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1500188" y="3000375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IO0_CD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1500188" y="2786063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IO1_KEY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1500188" y="2571750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IO2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1500188" y="2357438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1500188" y="2143125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500188" y="1928813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1500188" y="1714500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1500188" y="1500188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1500188" y="1357313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500188" y="1214438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500188" y="1071563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1500188" y="928688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1500188" y="785813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1500188" y="642938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1500188" y="500063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500188" y="357188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354" name="文字方塊 67"/>
          <p:cNvSpPr txBox="1">
            <a:spLocks noChangeArrowheads="1"/>
          </p:cNvSpPr>
          <p:nvPr/>
        </p:nvSpPr>
        <p:spPr bwMode="auto">
          <a:xfrm>
            <a:off x="6429375" y="357188"/>
            <a:ext cx="20002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DATA_2_RO</a:t>
            </a:r>
          </a:p>
          <a:p>
            <a:r>
              <a:rPr lang="en-US" altLang="zh-TW"/>
              <a:t>E000_A068</a:t>
            </a:r>
            <a:endParaRPr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4000500" y="642937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4000500" y="621506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4000500" y="600075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4000500" y="578643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4000500" y="557212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4000500" y="535781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4000500" y="514350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8" name="矩形 207"/>
          <p:cNvSpPr/>
          <p:nvPr/>
        </p:nvSpPr>
        <p:spPr>
          <a:xfrm>
            <a:off x="4000500" y="492918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9" name="矩形 208"/>
          <p:cNvSpPr/>
          <p:nvPr/>
        </p:nvSpPr>
        <p:spPr>
          <a:xfrm>
            <a:off x="4000500" y="471487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0" name="矩形 209"/>
          <p:cNvSpPr/>
          <p:nvPr/>
        </p:nvSpPr>
        <p:spPr>
          <a:xfrm>
            <a:off x="4000500" y="450056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1" name="矩形 210"/>
          <p:cNvSpPr/>
          <p:nvPr/>
        </p:nvSpPr>
        <p:spPr>
          <a:xfrm>
            <a:off x="4000500" y="428625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2" name="矩形 211"/>
          <p:cNvSpPr/>
          <p:nvPr/>
        </p:nvSpPr>
        <p:spPr>
          <a:xfrm>
            <a:off x="4000500" y="407193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3" name="矩形 212"/>
          <p:cNvSpPr/>
          <p:nvPr/>
        </p:nvSpPr>
        <p:spPr>
          <a:xfrm>
            <a:off x="4000500" y="385762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4" name="矩形 213"/>
          <p:cNvSpPr/>
          <p:nvPr/>
        </p:nvSpPr>
        <p:spPr>
          <a:xfrm>
            <a:off x="4000500" y="364331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5" name="矩形 214"/>
          <p:cNvSpPr/>
          <p:nvPr/>
        </p:nvSpPr>
        <p:spPr>
          <a:xfrm>
            <a:off x="4000500" y="342900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6" name="矩形 215"/>
          <p:cNvSpPr/>
          <p:nvPr/>
        </p:nvSpPr>
        <p:spPr>
          <a:xfrm>
            <a:off x="4000500" y="321468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7" name="矩形 216"/>
          <p:cNvSpPr/>
          <p:nvPr/>
        </p:nvSpPr>
        <p:spPr>
          <a:xfrm>
            <a:off x="4000500" y="300037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8" name="矩形 217"/>
          <p:cNvSpPr/>
          <p:nvPr/>
        </p:nvSpPr>
        <p:spPr>
          <a:xfrm>
            <a:off x="4000500" y="278606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9" name="矩形 218"/>
          <p:cNvSpPr/>
          <p:nvPr/>
        </p:nvSpPr>
        <p:spPr>
          <a:xfrm>
            <a:off x="4000500" y="257175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4000500" y="235743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1" name="矩形 220"/>
          <p:cNvSpPr/>
          <p:nvPr/>
        </p:nvSpPr>
        <p:spPr>
          <a:xfrm>
            <a:off x="4000500" y="214312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2" name="矩形 221"/>
          <p:cNvSpPr/>
          <p:nvPr/>
        </p:nvSpPr>
        <p:spPr>
          <a:xfrm>
            <a:off x="4000500" y="192881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3" name="矩形 222"/>
          <p:cNvSpPr/>
          <p:nvPr/>
        </p:nvSpPr>
        <p:spPr>
          <a:xfrm>
            <a:off x="4000500" y="171450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4" name="矩形 223"/>
          <p:cNvSpPr/>
          <p:nvPr/>
        </p:nvSpPr>
        <p:spPr>
          <a:xfrm>
            <a:off x="4000500" y="150018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5" name="矩形 224"/>
          <p:cNvSpPr/>
          <p:nvPr/>
        </p:nvSpPr>
        <p:spPr>
          <a:xfrm>
            <a:off x="4000500" y="135731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6" name="矩形 225"/>
          <p:cNvSpPr/>
          <p:nvPr/>
        </p:nvSpPr>
        <p:spPr>
          <a:xfrm>
            <a:off x="4000500" y="121443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7" name="矩形 226"/>
          <p:cNvSpPr/>
          <p:nvPr/>
        </p:nvSpPr>
        <p:spPr>
          <a:xfrm>
            <a:off x="4000500" y="107156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8" name="矩形 227"/>
          <p:cNvSpPr/>
          <p:nvPr/>
        </p:nvSpPr>
        <p:spPr>
          <a:xfrm>
            <a:off x="4000500" y="92868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9" name="矩形 228"/>
          <p:cNvSpPr/>
          <p:nvPr/>
        </p:nvSpPr>
        <p:spPr>
          <a:xfrm>
            <a:off x="4000500" y="78581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0" name="矩形 229"/>
          <p:cNvSpPr/>
          <p:nvPr/>
        </p:nvSpPr>
        <p:spPr>
          <a:xfrm>
            <a:off x="4000500" y="64293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1" name="矩形 230"/>
          <p:cNvSpPr/>
          <p:nvPr/>
        </p:nvSpPr>
        <p:spPr>
          <a:xfrm>
            <a:off x="4000500" y="50006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4000500" y="35718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31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Cypress FF3 </a:t>
            </a:r>
            <a:r>
              <a:rPr lang="zh-TW" altLang="en-US" smtClean="0"/>
              <a:t>燒錄</a:t>
            </a:r>
          </a:p>
        </p:txBody>
      </p:sp>
      <p:pic>
        <p:nvPicPr>
          <p:cNvPr id="18435" name="圖片 2" descr="ff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571744"/>
            <a:ext cx="3824019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矩形 3"/>
          <p:cNvSpPr>
            <a:spLocks noChangeArrowheads="1"/>
          </p:cNvSpPr>
          <p:nvPr/>
        </p:nvSpPr>
        <p:spPr bwMode="auto">
          <a:xfrm>
            <a:off x="357188" y="1379534"/>
            <a:ext cx="333617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TW" altLang="en-US" dirty="0"/>
              <a:t>開啟</a:t>
            </a:r>
            <a:r>
              <a:rPr lang="en-US" altLang="zh-TW" dirty="0"/>
              <a:t>Cypress/Control Center</a:t>
            </a:r>
          </a:p>
          <a:p>
            <a:r>
              <a:rPr lang="en-US" altLang="zh-TW" dirty="0" smtClean="0"/>
              <a:t>Program/FX3/SPI </a:t>
            </a:r>
            <a:r>
              <a:rPr lang="en-US" altLang="zh-TW" dirty="0"/>
              <a:t>FLASH</a:t>
            </a:r>
          </a:p>
          <a:p>
            <a:r>
              <a:rPr lang="zh-TW" altLang="en-US" dirty="0" smtClean="0"/>
              <a:t>選取</a:t>
            </a:r>
            <a:r>
              <a:rPr lang="zh-TW" altLang="en-US" dirty="0"/>
              <a:t>燒錄檔案</a:t>
            </a:r>
            <a:r>
              <a:rPr lang="en-US" altLang="zh-TW" dirty="0"/>
              <a:t>(xxx.img)</a:t>
            </a:r>
            <a:r>
              <a:rPr lang="zh-TW" altLang="en-US" dirty="0"/>
              <a:t>即行燒錄</a:t>
            </a:r>
          </a:p>
        </p:txBody>
      </p:sp>
      <p:pic>
        <p:nvPicPr>
          <p:cNvPr id="7" name="圖片 6" descr="bbbbbImage03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4876" y="2428868"/>
            <a:ext cx="4305381" cy="3500462"/>
          </a:xfrm>
          <a:prstGeom prst="rect">
            <a:avLst/>
          </a:prstGeom>
        </p:spPr>
      </p:pic>
      <p:pic>
        <p:nvPicPr>
          <p:cNvPr id="6" name="圖片 5" descr="aaaaaImage02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6248" y="1857364"/>
            <a:ext cx="4305381" cy="3500462"/>
          </a:xfrm>
          <a:prstGeom prst="rect">
            <a:avLst/>
          </a:prstGeom>
        </p:spPr>
      </p:pic>
      <p:pic>
        <p:nvPicPr>
          <p:cNvPr id="8" name="圖片 7" descr="cccccImage01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24" y="4143380"/>
            <a:ext cx="3324965" cy="2282637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4000496" y="5072074"/>
            <a:ext cx="2000250" cy="428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357686" y="5643581"/>
            <a:ext cx="2000250" cy="428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Cypress FF3 </a:t>
            </a:r>
            <a:r>
              <a:rPr lang="zh-TW" altLang="en-US" smtClean="0"/>
              <a:t>使用</a:t>
            </a:r>
          </a:p>
        </p:txBody>
      </p:sp>
      <p:sp>
        <p:nvSpPr>
          <p:cNvPr id="19459" name="矩形 3"/>
          <p:cNvSpPr>
            <a:spLocks noChangeArrowheads="1"/>
          </p:cNvSpPr>
          <p:nvPr/>
        </p:nvSpPr>
        <p:spPr bwMode="auto">
          <a:xfrm>
            <a:off x="357188" y="1630363"/>
            <a:ext cx="771525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dirty="0"/>
              <a:t>建立專案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開啟</a:t>
            </a:r>
            <a:r>
              <a:rPr lang="en-US" altLang="zh-TW" dirty="0"/>
              <a:t>Cypress/EZ USB Suite</a:t>
            </a:r>
          </a:p>
          <a:p>
            <a:endParaRPr lang="en-US" altLang="zh-TW" dirty="0"/>
          </a:p>
          <a:p>
            <a:r>
              <a:rPr lang="en-US" altLang="zh-TW" dirty="0" smtClean="0"/>
              <a:t>File/Import</a:t>
            </a:r>
            <a:endParaRPr lang="en-US" altLang="zh-TW" dirty="0"/>
          </a:p>
          <a:p>
            <a:r>
              <a:rPr lang="en-US" altLang="zh-TW" dirty="0"/>
              <a:t>	General/File System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Project/Clean</a:t>
            </a:r>
          </a:p>
          <a:p>
            <a:r>
              <a:rPr lang="en-US" altLang="zh-TW" dirty="0"/>
              <a:t>Project/Build All</a:t>
            </a:r>
            <a:r>
              <a:rPr lang="zh-TW" altLang="en-US" dirty="0"/>
              <a:t>，產出燒錄檔案</a:t>
            </a:r>
            <a:r>
              <a:rPr lang="en-US" altLang="zh-TW" dirty="0"/>
              <a:t>(xxx.img)</a:t>
            </a:r>
          </a:p>
          <a:p>
            <a:endParaRPr lang="en-US" altLang="zh-TW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Vivado</a:t>
            </a:r>
            <a:r>
              <a:rPr lang="zh-TW" altLang="en-US" dirty="0" smtClean="0"/>
              <a:t>看</a:t>
            </a:r>
            <a:r>
              <a:rPr lang="en-US" altLang="zh-TW" dirty="0" smtClean="0"/>
              <a:t>Layer</a:t>
            </a:r>
            <a:endParaRPr lang="zh-TW" altLang="en-US" dirty="0" smtClean="0"/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214282" y="1357298"/>
            <a:ext cx="4357688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IP INTEGRATOR/Open Block Design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點開</a:t>
            </a:r>
            <a:r>
              <a:rPr lang="en-US" altLang="zh-TW" dirty="0" smtClean="0"/>
              <a:t>video path</a:t>
            </a:r>
          </a:p>
          <a:p>
            <a:r>
              <a:rPr lang="zh-TW" altLang="en-US" dirty="0" smtClean="0"/>
              <a:t>展開</a:t>
            </a:r>
            <a:r>
              <a:rPr lang="en-US" altLang="zh-TW" dirty="0" err="1" smtClean="0"/>
              <a:t>output_mixer</a:t>
            </a:r>
            <a:endParaRPr lang="en-US" altLang="zh-TW" dirty="0" smtClean="0"/>
          </a:p>
          <a:p>
            <a:r>
              <a:rPr lang="zh-TW" altLang="en-US" dirty="0" smtClean="0"/>
              <a:t>點開</a:t>
            </a:r>
            <a:r>
              <a:rPr lang="en-US" altLang="zh-TW" dirty="0" smtClean="0"/>
              <a:t>v_mix_0</a:t>
            </a:r>
          </a:p>
          <a:p>
            <a:endParaRPr lang="en-US" altLang="zh-TW" dirty="0" smtClean="0"/>
          </a:p>
        </p:txBody>
      </p:sp>
      <p:pic>
        <p:nvPicPr>
          <p:cNvPr id="4" name="圖片 3" descr="layerImage0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00542" y="2000240"/>
            <a:ext cx="6549464" cy="449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623588" y="1142984"/>
            <a:ext cx="6020246" cy="32147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4338" name="標題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設定圖層</a:t>
            </a:r>
          </a:p>
        </p:txBody>
      </p:sp>
      <p:sp>
        <p:nvSpPr>
          <p:cNvPr id="5" name="矩形 4"/>
          <p:cNvSpPr/>
          <p:nvPr/>
        </p:nvSpPr>
        <p:spPr>
          <a:xfrm>
            <a:off x="1194960" y="857232"/>
            <a:ext cx="6020246" cy="32147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276808" y="2558581"/>
            <a:ext cx="2006380" cy="1429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352870" y="930747"/>
            <a:ext cx="3812564" cy="2714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4342" name="圖片 7" descr="ims-small-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0669" y="3692814"/>
            <a:ext cx="1094992" cy="298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3" name="文字方塊 8"/>
          <p:cNvSpPr txBox="1">
            <a:spLocks noChangeArrowheads="1"/>
          </p:cNvSpPr>
          <p:nvPr/>
        </p:nvSpPr>
        <p:spPr bwMode="auto">
          <a:xfrm>
            <a:off x="6028847" y="1130842"/>
            <a:ext cx="13292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1216 X 912</a:t>
            </a:r>
            <a:endParaRPr lang="zh-TW" altLang="en-US" dirty="0"/>
          </a:p>
        </p:txBody>
      </p:sp>
      <p:sp>
        <p:nvSpPr>
          <p:cNvPr id="14344" name="文字方塊 9"/>
          <p:cNvSpPr txBox="1">
            <a:spLocks noChangeArrowheads="1"/>
          </p:cNvSpPr>
          <p:nvPr/>
        </p:nvSpPr>
        <p:spPr bwMode="auto">
          <a:xfrm>
            <a:off x="1715066" y="3059668"/>
            <a:ext cx="12852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640 X 480</a:t>
            </a:r>
            <a:endParaRPr lang="zh-TW" altLang="en-US" dirty="0"/>
          </a:p>
        </p:txBody>
      </p:sp>
      <p:sp>
        <p:nvSpPr>
          <p:cNvPr id="14345" name="文字方塊 10"/>
          <p:cNvSpPr txBox="1">
            <a:spLocks noChangeArrowheads="1"/>
          </p:cNvSpPr>
          <p:nvPr/>
        </p:nvSpPr>
        <p:spPr bwMode="auto">
          <a:xfrm>
            <a:off x="1142976" y="2255606"/>
            <a:ext cx="1094992" cy="2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dirty="0"/>
              <a:t>(16,584)</a:t>
            </a:r>
            <a:endParaRPr lang="zh-TW" altLang="en-US" dirty="0"/>
          </a:p>
        </p:txBody>
      </p:sp>
      <p:sp>
        <p:nvSpPr>
          <p:cNvPr id="14346" name="文字方塊 11"/>
          <p:cNvSpPr txBox="1">
            <a:spLocks noChangeArrowheads="1"/>
          </p:cNvSpPr>
          <p:nvPr/>
        </p:nvSpPr>
        <p:spPr bwMode="auto">
          <a:xfrm>
            <a:off x="3286116" y="857232"/>
            <a:ext cx="1094992" cy="24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dirty="0"/>
              <a:t>(688, 16)</a:t>
            </a:r>
            <a:endParaRPr lang="zh-TW" altLang="en-US" dirty="0"/>
          </a:p>
        </p:txBody>
      </p:sp>
      <p:sp>
        <p:nvSpPr>
          <p:cNvPr id="14347" name="文字方塊 12"/>
          <p:cNvSpPr txBox="1">
            <a:spLocks noChangeArrowheads="1"/>
          </p:cNvSpPr>
          <p:nvPr/>
        </p:nvSpPr>
        <p:spPr bwMode="auto">
          <a:xfrm>
            <a:off x="1242521" y="951751"/>
            <a:ext cx="1094992" cy="24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L0</a:t>
            </a:r>
            <a:endParaRPr lang="zh-TW" altLang="en-US"/>
          </a:p>
        </p:txBody>
      </p:sp>
      <p:sp>
        <p:nvSpPr>
          <p:cNvPr id="14348" name="文字方塊 13"/>
          <p:cNvSpPr txBox="1">
            <a:spLocks noChangeArrowheads="1"/>
          </p:cNvSpPr>
          <p:nvPr/>
        </p:nvSpPr>
        <p:spPr bwMode="auto">
          <a:xfrm>
            <a:off x="6500826" y="928670"/>
            <a:ext cx="497724" cy="2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dirty="0"/>
              <a:t>L1</a:t>
            </a:r>
            <a:endParaRPr lang="zh-TW" altLang="en-US" dirty="0"/>
          </a:p>
        </p:txBody>
      </p:sp>
      <p:sp>
        <p:nvSpPr>
          <p:cNvPr id="14349" name="文字方塊 14"/>
          <p:cNvSpPr txBox="1">
            <a:spLocks noChangeArrowheads="1"/>
          </p:cNvSpPr>
          <p:nvPr/>
        </p:nvSpPr>
        <p:spPr bwMode="auto">
          <a:xfrm>
            <a:off x="2735692" y="2605841"/>
            <a:ext cx="497724" cy="2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L2</a:t>
            </a:r>
            <a:endParaRPr lang="zh-TW" altLang="en-US"/>
          </a:p>
        </p:txBody>
      </p:sp>
      <p:sp>
        <p:nvSpPr>
          <p:cNvPr id="14350" name="文字方塊 15"/>
          <p:cNvSpPr txBox="1">
            <a:spLocks noChangeArrowheads="1"/>
          </p:cNvSpPr>
          <p:nvPr/>
        </p:nvSpPr>
        <p:spPr bwMode="auto">
          <a:xfrm>
            <a:off x="5473172" y="3740074"/>
            <a:ext cx="497724" cy="2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L3</a:t>
            </a:r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328409" y="1707905"/>
            <a:ext cx="1791818" cy="113424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4400" dirty="0" smtClean="0">
                <a:solidFill>
                  <a:srgbClr val="FF0000"/>
                </a:solidFill>
              </a:rPr>
              <a:t>START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  <p:sp>
        <p:nvSpPr>
          <p:cNvPr id="16" name="文字方塊 8"/>
          <p:cNvSpPr txBox="1">
            <a:spLocks noChangeArrowheads="1"/>
          </p:cNvSpPr>
          <p:nvPr/>
        </p:nvSpPr>
        <p:spPr bwMode="auto">
          <a:xfrm>
            <a:off x="4643438" y="2357430"/>
            <a:ext cx="15001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760 </a:t>
            </a:r>
            <a:r>
              <a:rPr lang="en-US" altLang="zh-TW" dirty="0"/>
              <a:t>X </a:t>
            </a:r>
            <a:r>
              <a:rPr lang="en-US" altLang="zh-TW" dirty="0" smtClean="0"/>
              <a:t>384</a:t>
            </a:r>
            <a:endParaRPr lang="zh-TW" altLang="en-US" dirty="0"/>
          </a:p>
        </p:txBody>
      </p:sp>
      <p:sp>
        <p:nvSpPr>
          <p:cNvPr id="18" name="文字方塊 8"/>
          <p:cNvSpPr txBox="1">
            <a:spLocks noChangeArrowheads="1"/>
          </p:cNvSpPr>
          <p:nvPr/>
        </p:nvSpPr>
        <p:spPr bwMode="auto">
          <a:xfrm>
            <a:off x="1500166" y="987966"/>
            <a:ext cx="1643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1920 </a:t>
            </a:r>
            <a:r>
              <a:rPr lang="en-US" altLang="zh-TW" dirty="0"/>
              <a:t>X </a:t>
            </a:r>
            <a:r>
              <a:rPr lang="en-US" altLang="zh-TW" dirty="0" smtClean="0"/>
              <a:t>1080</a:t>
            </a:r>
            <a:endParaRPr lang="zh-TW" altLang="en-US" dirty="0"/>
          </a:p>
        </p:txBody>
      </p:sp>
      <p:sp>
        <p:nvSpPr>
          <p:cNvPr id="20" name="文字方塊 8"/>
          <p:cNvSpPr txBox="1">
            <a:spLocks noChangeArrowheads="1"/>
          </p:cNvSpPr>
          <p:nvPr/>
        </p:nvSpPr>
        <p:spPr bwMode="auto">
          <a:xfrm>
            <a:off x="5715008" y="500042"/>
            <a:ext cx="1643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framebuffer0</a:t>
            </a:r>
            <a:endParaRPr lang="zh-TW" altLang="en-US" dirty="0"/>
          </a:p>
        </p:txBody>
      </p:sp>
      <p:sp>
        <p:nvSpPr>
          <p:cNvPr id="21" name="文字方塊 8"/>
          <p:cNvSpPr txBox="1">
            <a:spLocks noChangeArrowheads="1"/>
          </p:cNvSpPr>
          <p:nvPr/>
        </p:nvSpPr>
        <p:spPr bwMode="auto">
          <a:xfrm>
            <a:off x="7286644" y="785794"/>
            <a:ext cx="1643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framebuffer1</a:t>
            </a:r>
            <a:endParaRPr lang="zh-TW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圖片 136" descr="Canvas_drawimag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3" y="1857375"/>
            <a:ext cx="4214812" cy="407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文字方塊 112"/>
          <p:cNvSpPr txBox="1">
            <a:spLocks noChangeArrowheads="1"/>
          </p:cNvSpPr>
          <p:nvPr/>
        </p:nvSpPr>
        <p:spPr bwMode="auto">
          <a:xfrm>
            <a:off x="285750" y="158750"/>
            <a:ext cx="8358188" cy="655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gdispImage *p_Image;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p_Image = &amp;myImage;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gdispImageOpenFile(p_Image, step_3);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                                                                   </a:t>
            </a:r>
            <a:r>
              <a:rPr lang="en-US" altLang="zh-TW" sz="1400" b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W                          H                                  sx    sy    dx   dy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pixmap_draw(pixmap_1, surface_1, LAYER1_WIDTH, LAYER1_HEIGHT, p_Image, 100, 200, 300, 400, alpha, POSITION_MIDDLE_LEFT);</a:t>
            </a:r>
          </a:p>
          <a:p>
            <a:r>
              <a:rPr lang="en-US" altLang="zh-TW" sz="1400" b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                             1920                     W                         16                  16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gdispBlitArea(LAYER0_WIDTH - LAYER1_WIDTH - BORDER_X, BORDER_Y, </a:t>
            </a:r>
          </a:p>
          <a:p>
            <a:r>
              <a:rPr lang="en-US" altLang="zh-TW" sz="1400" b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          W                            H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LAYER1_WIDTH, LAYER1_HEIGHT, surface_1);</a:t>
            </a: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gdispImageClose(p_Image);</a:t>
            </a: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pixmap_draw(pixmap, surface, W, H, p_Image, sx, sy, dx, dy, alpha, position)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{</a:t>
            </a:r>
          </a:p>
          <a:p>
            <a:pPr lvl="1"/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sWidth = p_Image-&gt;width;</a:t>
            </a:r>
          </a:p>
          <a:p>
            <a:pPr lvl="1"/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sHeight = p_Image-&gt;height;</a:t>
            </a:r>
          </a:p>
          <a:p>
            <a:pPr lvl="1"/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status = gdispGImageDraw(pixmap, p_Image, dx, dy, sWidth, sHeight, sx, sy);</a:t>
            </a:r>
          </a:p>
          <a:p>
            <a:pPr lvl="1"/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不透明貼圖</a:t>
            </a:r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sx = 0;</a:t>
            </a:r>
            <a:r>
              <a:rPr lang="zh-TW" altLang="en-US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sy = 0;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sWidth = p_Image-&gt;width;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sHeight = p_Image-&gt;height;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dx = 200; dy = 100;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status = gdispImageDraw(p_Image, dx, dy, sWidth, sHeight, sx, sy);</a:t>
            </a:r>
          </a:p>
        </p:txBody>
      </p:sp>
      <p:sp>
        <p:nvSpPr>
          <p:cNvPr id="13316" name="文字方塊 143"/>
          <p:cNvSpPr txBox="1">
            <a:spLocks noChangeArrowheads="1"/>
          </p:cNvSpPr>
          <p:nvPr/>
        </p:nvSpPr>
        <p:spPr bwMode="auto">
          <a:xfrm>
            <a:off x="6000750" y="1990725"/>
            <a:ext cx="3000375" cy="403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 b="1">
                <a:solidFill>
                  <a:srgbClr val="FF0000"/>
                </a:solidFill>
              </a:rPr>
              <a:t>w</a:t>
            </a:r>
          </a:p>
          <a:p>
            <a:r>
              <a:rPr lang="en-US" altLang="zh-TW" sz="2400" b="1">
                <a:solidFill>
                  <a:srgbClr val="FF0000"/>
                </a:solidFill>
              </a:rPr>
              <a:t>   </a:t>
            </a:r>
          </a:p>
          <a:p>
            <a:r>
              <a:rPr lang="en-US" altLang="zh-TW" sz="2400" b="1">
                <a:solidFill>
                  <a:srgbClr val="FF0000"/>
                </a:solidFill>
              </a:rPr>
              <a:t>            h</a:t>
            </a: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r>
              <a:rPr lang="en-US" altLang="zh-TW" sz="2400" b="1">
                <a:solidFill>
                  <a:srgbClr val="FF0000"/>
                </a:solidFill>
              </a:rPr>
              <a:t>                             H</a:t>
            </a: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endParaRPr lang="en-US" altLang="zh-TW" sz="3200" b="1">
              <a:solidFill>
                <a:srgbClr val="FF0000"/>
              </a:solidFill>
            </a:endParaRPr>
          </a:p>
          <a:p>
            <a:r>
              <a:rPr lang="en-US" altLang="zh-TW" sz="2400" b="1">
                <a:solidFill>
                  <a:srgbClr val="FF0000"/>
                </a:solidFill>
              </a:rPr>
              <a:t>                    W</a:t>
            </a:r>
            <a:endParaRPr lang="zh-TW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圖片 136" descr="Canvas_drawimag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3" y="1857375"/>
            <a:ext cx="4214812" cy="407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文字方塊 112"/>
          <p:cNvSpPr txBox="1">
            <a:spLocks noChangeArrowheads="1"/>
          </p:cNvSpPr>
          <p:nvPr/>
        </p:nvSpPr>
        <p:spPr bwMode="auto">
          <a:xfrm>
            <a:off x="285750" y="158750"/>
            <a:ext cx="8358188" cy="655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gdispImage *p_Image;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p_Image = &amp;myImage;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gdispImageOpenFile(p_Image, step_3);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                                                                   </a:t>
            </a:r>
            <a:r>
              <a:rPr lang="en-US" altLang="zh-TW" sz="1400" b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W                          H                                  sx    sy    dx   dy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pixmap_draw(pixmap_1, surface_1, LAYER1_WIDTH, LAYER1_HEIGHT, p_Image, 100, 200, 300, 400, alpha, POSITION_MIDDLE_LEFT);</a:t>
            </a:r>
          </a:p>
          <a:p>
            <a:r>
              <a:rPr lang="en-US" altLang="zh-TW" sz="1400" b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                             1920                     W                         16                  16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gdispBlitArea(LAYER0_WIDTH - LAYER1_WIDTH - BORDER_X, BORDER_Y, </a:t>
            </a:r>
          </a:p>
          <a:p>
            <a:r>
              <a:rPr lang="en-US" altLang="zh-TW" sz="1400" b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          W                            H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LAYER1_WIDTH, LAYER1_HEIGHT, surface_1);</a:t>
            </a: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gdispImageClose(p_Image);</a:t>
            </a: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pixmap_draw(pixmap, surface, W, H, p_Image, sx, sy, dx, dy, alpha, position)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{</a:t>
            </a:r>
          </a:p>
          <a:p>
            <a:pPr lvl="1"/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sWidth = p_Image-&gt;width;</a:t>
            </a:r>
          </a:p>
          <a:p>
            <a:pPr lvl="1"/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sHeight = p_Image-&gt;height;</a:t>
            </a:r>
          </a:p>
          <a:p>
            <a:pPr lvl="1"/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status = gdispGImageDraw(pixmap, p_Image, dx, dy, sWidth, sHeight, sx, sy);</a:t>
            </a:r>
          </a:p>
          <a:p>
            <a:pPr lvl="1"/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不透明貼圖</a:t>
            </a:r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sx = 0;</a:t>
            </a:r>
            <a:r>
              <a:rPr lang="zh-TW" altLang="en-US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sy = 0;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sWidth = p_Image-&gt;width;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sHeight = p_Image-&gt;height;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dx = 200; dy = 100;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status = gdispImageDraw(p_Image, dx, dy, sWidth, sHeight, sx, sy);</a:t>
            </a:r>
          </a:p>
        </p:txBody>
      </p:sp>
      <p:sp>
        <p:nvSpPr>
          <p:cNvPr id="13316" name="文字方塊 143"/>
          <p:cNvSpPr txBox="1">
            <a:spLocks noChangeArrowheads="1"/>
          </p:cNvSpPr>
          <p:nvPr/>
        </p:nvSpPr>
        <p:spPr bwMode="auto">
          <a:xfrm>
            <a:off x="6000750" y="1990725"/>
            <a:ext cx="3000375" cy="403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 b="1">
                <a:solidFill>
                  <a:srgbClr val="FF0000"/>
                </a:solidFill>
              </a:rPr>
              <a:t>w</a:t>
            </a:r>
          </a:p>
          <a:p>
            <a:r>
              <a:rPr lang="en-US" altLang="zh-TW" sz="2400" b="1">
                <a:solidFill>
                  <a:srgbClr val="FF0000"/>
                </a:solidFill>
              </a:rPr>
              <a:t>   </a:t>
            </a:r>
          </a:p>
          <a:p>
            <a:r>
              <a:rPr lang="en-US" altLang="zh-TW" sz="2400" b="1">
                <a:solidFill>
                  <a:srgbClr val="FF0000"/>
                </a:solidFill>
              </a:rPr>
              <a:t>            h</a:t>
            </a: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r>
              <a:rPr lang="en-US" altLang="zh-TW" sz="2400" b="1">
                <a:solidFill>
                  <a:srgbClr val="FF0000"/>
                </a:solidFill>
              </a:rPr>
              <a:t>                             H</a:t>
            </a: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endParaRPr lang="en-US" altLang="zh-TW" sz="3200" b="1">
              <a:solidFill>
                <a:srgbClr val="FF0000"/>
              </a:solidFill>
            </a:endParaRPr>
          </a:p>
          <a:p>
            <a:r>
              <a:rPr lang="en-US" altLang="zh-TW" sz="2400" b="1">
                <a:solidFill>
                  <a:srgbClr val="FF0000"/>
                </a:solidFill>
              </a:rPr>
              <a:t>                    W</a:t>
            </a:r>
            <a:endParaRPr lang="zh-TW" altLang="en-US" sz="2400" b="1">
              <a:solidFill>
                <a:srgbClr val="FF0000"/>
              </a:solidFill>
            </a:endParaRP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929058" y="-24"/>
            <a:ext cx="4900618" cy="857256"/>
          </a:xfrm>
        </p:spPr>
        <p:txBody>
          <a:bodyPr/>
          <a:lstStyle/>
          <a:p>
            <a:r>
              <a:rPr lang="zh-TW" altLang="en-US" dirty="0" smtClean="0"/>
              <a:t>設定貼圖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設定圖層</a:t>
            </a:r>
          </a:p>
        </p:txBody>
      </p:sp>
      <p:sp>
        <p:nvSpPr>
          <p:cNvPr id="15363" name="內容版面配置區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557212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製作右大圖</a:t>
            </a:r>
            <a:r>
              <a:rPr lang="en-US" altLang="zh-TW" sz="1500" smtClean="0">
                <a:latin typeface="Consolas" pitchFamily="49" charset="0"/>
              </a:rPr>
              <a:t>(L1)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pixmap_1 = gdispPixmapCreate(LAYER1_WIDTH, LAYER1_HEIGHT);	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			</a:t>
            </a:r>
            <a:r>
              <a:rPr lang="zh-TW" altLang="en-US" sz="1500" smtClean="0">
                <a:latin typeface="Consolas" pitchFamily="49" charset="0"/>
              </a:rPr>
              <a:t>    </a:t>
            </a:r>
            <a:r>
              <a:rPr lang="en-US" altLang="zh-TW" sz="1500" smtClean="0">
                <a:latin typeface="Consolas" pitchFamily="49" charset="0"/>
              </a:rPr>
              <a:t>// </a:t>
            </a:r>
            <a:r>
              <a:rPr lang="zh-TW" altLang="en-US" sz="1500" smtClean="0">
                <a:latin typeface="Consolas" pitchFamily="49" charset="0"/>
              </a:rPr>
              <a:t>開啟 </a:t>
            </a:r>
            <a:r>
              <a:rPr lang="en-US" altLang="zh-TW" sz="1500" smtClean="0">
                <a:latin typeface="Consolas" pitchFamily="49" charset="0"/>
              </a:rPr>
              <a:t>1216 X 912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surface_1 = gdispPixmapGetBits(pixmap_1);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pixmap_draw(pixmap_1, surface_1, LAYER1_WIDTH, LAYER1_HEIGHT, NULL, 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0, 0, 0, 0, 0, POSITION_MIDDLE_CENTER);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把右大圖</a:t>
            </a:r>
            <a:r>
              <a:rPr lang="en-US" altLang="zh-TW" sz="1500" smtClean="0">
                <a:latin typeface="Consolas" pitchFamily="49" charset="0"/>
              </a:rPr>
              <a:t>(L1)</a:t>
            </a:r>
            <a:r>
              <a:rPr lang="zh-TW" altLang="en-US" sz="1500" smtClean="0">
                <a:latin typeface="Consolas" pitchFamily="49" charset="0"/>
              </a:rPr>
              <a:t>加到底圖</a:t>
            </a:r>
            <a:r>
              <a:rPr lang="en-US" altLang="zh-TW" sz="1500" smtClean="0">
                <a:latin typeface="Consolas" pitchFamily="49" charset="0"/>
              </a:rPr>
              <a:t>(L0)</a:t>
            </a:r>
            <a:r>
              <a:rPr lang="zh-TW" altLang="en-US" sz="1500" smtClean="0">
                <a:latin typeface="Consolas" pitchFamily="49" charset="0"/>
              </a:rPr>
              <a:t>之上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// Blit surface_1 to the real display at the new position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                L1</a:t>
            </a:r>
            <a:r>
              <a:rPr lang="zh-TW" altLang="en-US" sz="1500" smtClean="0">
                <a:latin typeface="Consolas" pitchFamily="49" charset="0"/>
              </a:rPr>
              <a:t>之左上角</a:t>
            </a:r>
            <a:r>
              <a:rPr lang="en-US" altLang="zh-TW" sz="1500" smtClean="0">
                <a:latin typeface="Consolas" pitchFamily="49" charset="0"/>
              </a:rPr>
              <a:t>x     L1</a:t>
            </a:r>
            <a:r>
              <a:rPr lang="zh-TW" altLang="en-US" sz="1500" smtClean="0">
                <a:latin typeface="Consolas" pitchFamily="49" charset="0"/>
              </a:rPr>
              <a:t>之左上角</a:t>
            </a:r>
            <a:r>
              <a:rPr lang="en-US" altLang="zh-TW" sz="1500" smtClean="0">
                <a:latin typeface="Consolas" pitchFamily="49" charset="0"/>
              </a:rPr>
              <a:t>y,     L1</a:t>
            </a:r>
            <a:r>
              <a:rPr lang="zh-TW" altLang="en-US" sz="1500" smtClean="0">
                <a:latin typeface="Consolas" pitchFamily="49" charset="0"/>
              </a:rPr>
              <a:t>之</a:t>
            </a:r>
            <a:r>
              <a:rPr lang="en-US" altLang="zh-TW" sz="1500" smtClean="0">
                <a:latin typeface="Consolas" pitchFamily="49" charset="0"/>
              </a:rPr>
              <a:t>W,         L1</a:t>
            </a:r>
            <a:r>
              <a:rPr lang="zh-TW" altLang="en-US" sz="1500" smtClean="0">
                <a:latin typeface="Consolas" pitchFamily="49" charset="0"/>
              </a:rPr>
              <a:t>之</a:t>
            </a:r>
            <a:r>
              <a:rPr lang="en-US" altLang="zh-TW" sz="1500" smtClean="0">
                <a:latin typeface="Consolas" pitchFamily="49" charset="0"/>
              </a:rPr>
              <a:t>H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gdispBlitArea(LAYER1_START_X, LAYER1_START_Y, LAYER1_WIDTH, LAYER1_HEIGHT, surface_1);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void RunMixer(XV_Mix_l2 *mix)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{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  layer1.StartX = LAYER1_START_X;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  layer1.StartY = LAYER1_START_Y;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XVMix_LayerEnable(periphs_inst.p_vid_output_mixer_l2_inst, XVMIX_LAYER_1);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draw</a:t>
            </a:r>
            <a:endParaRPr lang="zh-TW" altLang="en-US" smtClean="0"/>
          </a:p>
        </p:txBody>
      </p:sp>
      <p:sp>
        <p:nvSpPr>
          <p:cNvPr id="16387" name="內容版面配置區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557212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開啟一圖</a:t>
            </a: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gdispImage *p_Image;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p_Image = &amp;myImage;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status = gdispImageOpenFile(p_Image, step_3);	//</a:t>
            </a:r>
            <a:r>
              <a:rPr lang="zh-TW" altLang="en-US" sz="1500" smtClean="0">
                <a:latin typeface="Consolas" pitchFamily="49" charset="0"/>
              </a:rPr>
              <a:t>開檔並讀資料到</a:t>
            </a:r>
            <a:r>
              <a:rPr lang="en-US" altLang="zh-TW" sz="1500" smtClean="0">
                <a:latin typeface="Consolas" pitchFamily="49" charset="0"/>
              </a:rPr>
              <a:t>p_Image</a:t>
            </a:r>
            <a:r>
              <a:rPr lang="zh-TW" altLang="en-US" sz="1500" smtClean="0">
                <a:latin typeface="Consolas" pitchFamily="49" charset="0"/>
              </a:rPr>
              <a:t>裏</a:t>
            </a: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gdispImageClose(p_Image);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畫不透明圖</a:t>
            </a:r>
            <a:r>
              <a:rPr lang="en-US" altLang="zh-TW" sz="1500" smtClean="0">
                <a:latin typeface="Consolas" pitchFamily="49" charset="0"/>
              </a:rPr>
              <a:t>, </a:t>
            </a:r>
            <a:r>
              <a:rPr lang="zh-TW" altLang="en-US" sz="1500" smtClean="0">
                <a:latin typeface="Consolas" pitchFamily="49" charset="0"/>
              </a:rPr>
              <a:t>可畫多張</a:t>
            </a: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status = gdispImageDraw(p_Image, dx, dy, sWidth, sHeight, sx, sy);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用來畫透明圖</a:t>
            </a:r>
            <a:r>
              <a:rPr lang="en-US" altLang="zh-TW" sz="1500" smtClean="0">
                <a:latin typeface="Consolas" pitchFamily="49" charset="0"/>
              </a:rPr>
              <a:t>, </a:t>
            </a:r>
            <a:r>
              <a:rPr lang="zh-TW" altLang="en-US" sz="1500" smtClean="0">
                <a:latin typeface="Consolas" pitchFamily="49" charset="0"/>
              </a:rPr>
              <a:t>只能畫一張</a:t>
            </a: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pixmap_draw(pixmap_1, surface_1, LAYER1_WIDTH, LAYER1_HEIGHT, p_Image, 0, 0, 0, 0, alpha, POSITION_MIDDLE_CENTER);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gdispBlitArea(LAYER0_WIDTH-LAYER1_WIDTH-BORDER_X, BORDER_Y, LAYER1_WIDTH, LAYER1_HEIGHT, surface_1);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清除圖片</a:t>
            </a:r>
            <a:r>
              <a:rPr lang="en-US" altLang="zh-TW" sz="1500" smtClean="0">
                <a:latin typeface="Consolas" pitchFamily="49" charset="0"/>
              </a:rPr>
              <a:t>, </a:t>
            </a:r>
            <a:r>
              <a:rPr lang="zh-TW" altLang="en-US" sz="1500" smtClean="0">
                <a:latin typeface="Consolas" pitchFamily="49" charset="0"/>
              </a:rPr>
              <a:t>只能全部清除</a:t>
            </a: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pixmap_draw(pixmap_1, surface_1, LAYER1_WIDTH, LAYER1_HEIGHT, NULL, 0, 0, 0, 0, 0, POSITION_MIDDLE_CENTER);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gdispBlitArea(LAYER0_WIDTH-LAYER1_WIDTH-BORDER_X, BORDER_Y, LAYER1_WIDTH, LAYER1_HEIGHT, surface_1);</a:t>
            </a:r>
            <a:endParaRPr lang="zh-TW" altLang="en-US" sz="1500" smtClean="0">
              <a:latin typeface="Consolas" pitchFamily="49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draw</a:t>
            </a:r>
            <a:endParaRPr lang="zh-TW" altLang="en-US" smtClean="0"/>
          </a:p>
        </p:txBody>
      </p:sp>
      <p:sp>
        <p:nvSpPr>
          <p:cNvPr id="17411" name="內容版面配置區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557212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漸層色</a:t>
            </a: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                                               </a:t>
            </a:r>
            <a:r>
              <a:rPr lang="en-US" altLang="zh-TW" sz="1500" b="1" smtClean="0">
                <a:solidFill>
                  <a:srgbClr val="FF0000"/>
                </a:solidFill>
                <a:latin typeface="Consolas" pitchFamily="49" charset="0"/>
              </a:rPr>
              <a:t>W              H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pixmap_draw_gradient(pixmap_1, surface_1, LAYER1_WIDTH, LAYER1_HEIGHT, </a:t>
            </a:r>
          </a:p>
          <a:p>
            <a:pPr>
              <a:buFont typeface="Arial" charset="0"/>
              <a:buNone/>
            </a:pPr>
            <a:r>
              <a:rPr lang="en-US" altLang="zh-TW" sz="1500" b="1" smtClean="0">
                <a:solidFill>
                  <a:srgbClr val="FF0000"/>
                </a:solidFill>
                <a:latin typeface="Consolas" pitchFamily="49" charset="0"/>
              </a:rPr>
              <a:t>    dx   dy    dW     dH  c_st   c_sp  alpha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    200, 200, 256*3, 100, Lime, Blue, 0xff);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gdispBlitArea(LAYER0_WIDTH-LAYER1_WIDTH-BORDER_X, BORDER_Y, LAYER1_WIDTH, LAYER1_HEIGHT, surface_1);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在</a:t>
            </a:r>
            <a:r>
              <a:rPr lang="en-US" altLang="zh-TW" sz="1500" smtClean="0">
                <a:latin typeface="Consolas" pitchFamily="49" charset="0"/>
              </a:rPr>
              <a:t>LAYER1</a:t>
            </a:r>
            <a:r>
              <a:rPr lang="zh-TW" altLang="en-US" sz="1500" smtClean="0">
                <a:latin typeface="Consolas" pitchFamily="49" charset="0"/>
              </a:rPr>
              <a:t>上畫漸層色，起點</a:t>
            </a:r>
            <a:r>
              <a:rPr lang="en-US" altLang="zh-TW" sz="1500" smtClean="0">
                <a:latin typeface="Consolas" pitchFamily="49" charset="0"/>
              </a:rPr>
              <a:t>(dx,dy)</a:t>
            </a:r>
            <a:r>
              <a:rPr lang="zh-TW" altLang="en-US" sz="1500" smtClean="0">
                <a:latin typeface="Consolas" pitchFamily="49" charset="0"/>
              </a:rPr>
              <a:t>，畫</a:t>
            </a:r>
            <a:r>
              <a:rPr lang="en-US" altLang="zh-TW" sz="1500" smtClean="0">
                <a:latin typeface="Consolas" pitchFamily="49" charset="0"/>
              </a:rPr>
              <a:t>dW X dH</a:t>
            </a:r>
            <a:r>
              <a:rPr lang="zh-TW" altLang="en-US" sz="1500" smtClean="0">
                <a:latin typeface="Consolas" pitchFamily="49" charset="0"/>
              </a:rPr>
              <a:t>，顏色由</a:t>
            </a:r>
            <a:r>
              <a:rPr lang="en-US" altLang="zh-TW" sz="1500" smtClean="0">
                <a:latin typeface="Consolas" pitchFamily="49" charset="0"/>
              </a:rPr>
              <a:t>c_st</a:t>
            </a:r>
            <a:r>
              <a:rPr lang="zh-TW" altLang="en-US" sz="1500" smtClean="0">
                <a:latin typeface="Consolas" pitchFamily="49" charset="0"/>
              </a:rPr>
              <a:t>到</a:t>
            </a:r>
            <a:r>
              <a:rPr lang="en-US" altLang="zh-TW" sz="1500" smtClean="0">
                <a:latin typeface="Consolas" pitchFamily="49" charset="0"/>
              </a:rPr>
              <a:t>c_sp</a:t>
            </a:r>
            <a:r>
              <a:rPr lang="zh-TW" altLang="en-US" sz="1500" smtClean="0">
                <a:latin typeface="Consolas" pitchFamily="49" charset="0"/>
              </a:rPr>
              <a:t>，分</a:t>
            </a:r>
            <a:r>
              <a:rPr lang="en-US" altLang="zh-TW" sz="1500" smtClean="0">
                <a:latin typeface="Consolas" pitchFamily="49" charset="0"/>
              </a:rPr>
              <a:t>256</a:t>
            </a:r>
            <a:r>
              <a:rPr lang="zh-TW" altLang="en-US" sz="1500" smtClean="0">
                <a:latin typeface="Consolas" pitchFamily="49" charset="0"/>
              </a:rPr>
              <a:t>階</a:t>
            </a: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43188" y="4500563"/>
            <a:ext cx="3929062" cy="1857375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413" name="文字方塊 4"/>
          <p:cNvSpPr txBox="1">
            <a:spLocks noChangeArrowheads="1"/>
          </p:cNvSpPr>
          <p:nvPr/>
        </p:nvSpPr>
        <p:spPr bwMode="auto">
          <a:xfrm>
            <a:off x="2071688" y="4143375"/>
            <a:ext cx="5572125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 (dx, dy)                       dW</a:t>
            </a:r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         c_st                                              c_sp</a:t>
            </a:r>
          </a:p>
          <a:p>
            <a:endParaRPr lang="en-US" altLang="zh-TW"/>
          </a:p>
          <a:p>
            <a:r>
              <a:rPr lang="en-US" altLang="zh-TW"/>
              <a:t>  dH</a:t>
            </a:r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Aries Core IP</a:t>
            </a:r>
            <a:endParaRPr lang="zh-TW" altLang="en-US" dirty="0"/>
          </a:p>
        </p:txBody>
      </p:sp>
      <p:pic>
        <p:nvPicPr>
          <p:cNvPr id="4" name="Picture 5" descr="Imag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2850" y="1142984"/>
            <a:ext cx="6599238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/>
          <p:cNvPicPr>
            <a:picLocks noChangeAspect="1" noChangeArrowheads="1"/>
          </p:cNvPicPr>
          <p:nvPr/>
        </p:nvPicPr>
        <p:blipFill>
          <a:blip r:embed="rId2" cstate="print"/>
          <a:srcRect l="31250" t="14583" r="19531" b="6944"/>
          <a:stretch>
            <a:fillRect/>
          </a:stretch>
        </p:blipFill>
        <p:spPr bwMode="auto">
          <a:xfrm>
            <a:off x="1500188" y="1071563"/>
            <a:ext cx="637222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Address Map</a:t>
            </a:r>
            <a:endParaRPr lang="zh-TW" altLang="en-US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Mixer Layer Enable</a:t>
            </a:r>
            <a:endParaRPr lang="zh-TW" altLang="en-US" dirty="0" smtClean="0"/>
          </a:p>
        </p:txBody>
      </p:sp>
      <p:sp>
        <p:nvSpPr>
          <p:cNvPr id="21507" name="文字方塊 3"/>
          <p:cNvSpPr txBox="1">
            <a:spLocks noChangeArrowheads="1"/>
          </p:cNvSpPr>
          <p:nvPr/>
        </p:nvSpPr>
        <p:spPr bwMode="auto">
          <a:xfrm>
            <a:off x="714375" y="1428750"/>
            <a:ext cx="7643813" cy="507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dirty="0" smtClean="0"/>
              <a:t>Xilinx_VideoMixer_v3.0_PG243.pdf</a:t>
            </a:r>
            <a:endParaRPr lang="en-US" altLang="zh-TW" dirty="0"/>
          </a:p>
          <a:p>
            <a:r>
              <a:rPr lang="en-US" altLang="zh-TW" dirty="0"/>
              <a:t>Mixer 43CC_0000 ~ 43CF0000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Offset  0x0040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L0 =&gt; bit0	//background</a:t>
            </a:r>
          </a:p>
          <a:p>
            <a:r>
              <a:rPr lang="en-US" altLang="zh-TW" dirty="0"/>
              <a:t>L1 =&gt; bit1	//right</a:t>
            </a:r>
          </a:p>
          <a:p>
            <a:r>
              <a:rPr lang="en-US" altLang="zh-TW" dirty="0"/>
              <a:t>L2 =&gt; bit2	//left</a:t>
            </a:r>
          </a:p>
          <a:p>
            <a:r>
              <a:rPr lang="en-US" altLang="zh-TW" dirty="0"/>
              <a:t>L3 =&gt; bit3	//OSD</a:t>
            </a:r>
          </a:p>
          <a:p>
            <a:endParaRPr lang="en-US" altLang="zh-TW" dirty="0"/>
          </a:p>
          <a:p>
            <a:r>
              <a:rPr lang="en-US" altLang="zh-TW" dirty="0"/>
              <a:t>1: enable,	2: disable</a:t>
            </a:r>
          </a:p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8516" t="43056" r="20312" b="43055"/>
          <a:stretch>
            <a:fillRect/>
          </a:stretch>
        </p:blipFill>
        <p:spPr bwMode="auto">
          <a:xfrm>
            <a:off x="142844" y="2928934"/>
            <a:ext cx="8858280" cy="1352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8516" t="38195" r="20312" b="38194"/>
          <a:stretch>
            <a:fillRect/>
          </a:stretch>
        </p:blipFill>
        <p:spPr bwMode="auto">
          <a:xfrm>
            <a:off x="214282" y="1142984"/>
            <a:ext cx="8643998" cy="2243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文字方塊 4"/>
          <p:cNvSpPr txBox="1">
            <a:spLocks noChangeArrowheads="1"/>
          </p:cNvSpPr>
          <p:nvPr/>
        </p:nvSpPr>
        <p:spPr bwMode="auto">
          <a:xfrm>
            <a:off x="357158" y="3357562"/>
            <a:ext cx="8643998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600" dirty="0"/>
              <a:t>0x43CC_0000</a:t>
            </a:r>
          </a:p>
          <a:p>
            <a:r>
              <a:rPr lang="en-US" altLang="zh-TW" sz="1600" dirty="0"/>
              <a:t>Auto start</a:t>
            </a:r>
          </a:p>
          <a:p>
            <a:r>
              <a:rPr lang="en-US" altLang="zh-TW" sz="1600" dirty="0" smtClean="0"/>
              <a:t>bit7</a:t>
            </a:r>
            <a:r>
              <a:rPr lang="en-US" altLang="zh-TW" sz="1600" dirty="0"/>
              <a:t>	</a:t>
            </a:r>
            <a:r>
              <a:rPr lang="en-US" altLang="zh-TW" sz="1600" dirty="0" err="1"/>
              <a:t>auto_restart</a:t>
            </a:r>
            <a:endParaRPr lang="en-US" altLang="zh-TW" sz="1600" dirty="0"/>
          </a:p>
          <a:p>
            <a:r>
              <a:rPr lang="en-US" altLang="zh-TW" sz="1600" dirty="0" smtClean="0"/>
              <a:t>Register</a:t>
            </a:r>
            <a:r>
              <a:rPr lang="zh-TW" altLang="en-US" sz="1600" dirty="0"/>
              <a:t>直接寫</a:t>
            </a:r>
            <a:r>
              <a:rPr lang="en-US" altLang="zh-TW" sz="1600" dirty="0"/>
              <a:t>0x80</a:t>
            </a:r>
          </a:p>
          <a:p>
            <a:endParaRPr lang="en-US" altLang="zh-TW" sz="1600" dirty="0" smtClean="0"/>
          </a:p>
          <a:p>
            <a:r>
              <a:rPr lang="en-US" altLang="zh-TW" sz="1600" dirty="0" smtClean="0"/>
              <a:t>start</a:t>
            </a:r>
            <a:endParaRPr lang="en-US" altLang="zh-TW" sz="1600" dirty="0"/>
          </a:p>
          <a:p>
            <a:r>
              <a:rPr lang="en-US" altLang="zh-TW" sz="1600" dirty="0" smtClean="0"/>
              <a:t>void </a:t>
            </a:r>
            <a:r>
              <a:rPr lang="en-US" altLang="zh-TW" sz="1600" dirty="0" err="1" smtClean="0"/>
              <a:t>XV_mix_Start</a:t>
            </a:r>
            <a:r>
              <a:rPr lang="en-US" altLang="zh-TW" sz="1600" dirty="0" smtClean="0"/>
              <a:t>(</a:t>
            </a:r>
            <a:r>
              <a:rPr lang="en-US" altLang="zh-TW" sz="1600" dirty="0" err="1" smtClean="0"/>
              <a:t>XV_mix</a:t>
            </a:r>
            <a:r>
              <a:rPr lang="en-US" altLang="zh-TW" sz="1600" dirty="0" smtClean="0"/>
              <a:t> *</a:t>
            </a:r>
            <a:r>
              <a:rPr lang="en-US" altLang="zh-TW" sz="1600" dirty="0" err="1" smtClean="0"/>
              <a:t>InstancePtr</a:t>
            </a:r>
            <a:r>
              <a:rPr lang="en-US" altLang="zh-TW" sz="1600" dirty="0" smtClean="0"/>
              <a:t>)</a:t>
            </a:r>
          </a:p>
          <a:p>
            <a:r>
              <a:rPr lang="en-US" altLang="zh-TW" sz="1600" dirty="0" smtClean="0"/>
              <a:t>{</a:t>
            </a:r>
          </a:p>
          <a:p>
            <a:r>
              <a:rPr lang="en-US" altLang="zh-TW" sz="1600" dirty="0" smtClean="0"/>
              <a:t>    u32 Data;	//Bit7 </a:t>
            </a:r>
            <a:r>
              <a:rPr lang="zh-TW" altLang="en-US" sz="1600" dirty="0" smtClean="0"/>
              <a:t>保留 </a:t>
            </a:r>
            <a:r>
              <a:rPr lang="en-US" altLang="zh-TW" sz="1600" dirty="0" smtClean="0"/>
              <a:t>bit0</a:t>
            </a:r>
            <a:r>
              <a:rPr lang="zh-TW" altLang="en-US" sz="1600" dirty="0" smtClean="0"/>
              <a:t>填</a:t>
            </a:r>
            <a:r>
              <a:rPr lang="en-US" altLang="zh-TW" sz="1600" dirty="0" smtClean="0"/>
              <a:t>1</a:t>
            </a:r>
          </a:p>
          <a:p>
            <a:r>
              <a:rPr lang="en-US" altLang="zh-TW" sz="1600" dirty="0" smtClean="0"/>
              <a:t>    Data = </a:t>
            </a:r>
            <a:r>
              <a:rPr lang="en-US" altLang="zh-TW" sz="1600" dirty="0" err="1" smtClean="0"/>
              <a:t>XV_mix_ReadReg</a:t>
            </a:r>
            <a:r>
              <a:rPr lang="en-US" altLang="zh-TW" sz="1600" dirty="0" smtClean="0"/>
              <a:t>(</a:t>
            </a:r>
            <a:r>
              <a:rPr lang="en-US" altLang="zh-TW" sz="1600" dirty="0" err="1" smtClean="0"/>
              <a:t>InstancePtr</a:t>
            </a:r>
            <a:r>
              <a:rPr lang="en-US" altLang="zh-TW" sz="1600" dirty="0" smtClean="0"/>
              <a:t>-&gt;</a:t>
            </a:r>
            <a:r>
              <a:rPr lang="en-US" altLang="zh-TW" sz="1600" dirty="0" err="1" smtClean="0"/>
              <a:t>Config.BaseAddress</a:t>
            </a:r>
            <a:r>
              <a:rPr lang="en-US" altLang="zh-TW" sz="1600" dirty="0" smtClean="0"/>
              <a:t>, XV_MIX_CTRL_ADDR_AP_CTRL) &amp; 0x80;</a:t>
            </a:r>
          </a:p>
          <a:p>
            <a:r>
              <a:rPr lang="en-US" altLang="zh-TW" sz="1600" dirty="0" smtClean="0"/>
              <a:t>    </a:t>
            </a:r>
            <a:r>
              <a:rPr lang="en-US" altLang="zh-TW" sz="1600" dirty="0" err="1" smtClean="0"/>
              <a:t>XV_mix_WriteReg</a:t>
            </a:r>
            <a:r>
              <a:rPr lang="en-US" altLang="zh-TW" sz="1600" dirty="0" smtClean="0"/>
              <a:t>(</a:t>
            </a:r>
            <a:r>
              <a:rPr lang="en-US" altLang="zh-TW" sz="1600" dirty="0" err="1" smtClean="0"/>
              <a:t>InstancePtr</a:t>
            </a:r>
            <a:r>
              <a:rPr lang="en-US" altLang="zh-TW" sz="1600" dirty="0" smtClean="0"/>
              <a:t>-&gt;</a:t>
            </a:r>
            <a:r>
              <a:rPr lang="en-US" altLang="zh-TW" sz="1600" dirty="0" err="1" smtClean="0"/>
              <a:t>Config.BaseAddress</a:t>
            </a:r>
            <a:r>
              <a:rPr lang="en-US" altLang="zh-TW" sz="1600" dirty="0" smtClean="0"/>
              <a:t>, XV_MIX_CTRL_ADDR_AP_CTRL, Data | 0x01);</a:t>
            </a:r>
          </a:p>
          <a:p>
            <a:r>
              <a:rPr lang="en-US" altLang="zh-TW" sz="1600" dirty="0" smtClean="0"/>
              <a:t>}</a:t>
            </a:r>
          </a:p>
          <a:p>
            <a:r>
              <a:rPr lang="en-US" altLang="zh-TW" sz="1600" dirty="0" smtClean="0"/>
              <a:t>//</a:t>
            </a:r>
            <a:r>
              <a:rPr lang="en-US" altLang="zh-TW" sz="1600" dirty="0" err="1" smtClean="0"/>
              <a:t>BaseAddr</a:t>
            </a:r>
            <a:r>
              <a:rPr lang="en-US" altLang="zh-TW" sz="1600" dirty="0" smtClean="0"/>
              <a:t> = 0x43CC0000 offset= 0x00000000 data = 0x00000081</a:t>
            </a:r>
            <a:endParaRPr lang="zh-TW" altLang="en-US" dirty="0"/>
          </a:p>
        </p:txBody>
      </p:sp>
      <p:sp>
        <p:nvSpPr>
          <p:cNvPr id="2253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Mixer Control</a:t>
            </a:r>
            <a:endParaRPr lang="zh-TW" altLang="en-US" dirty="0" smtClean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8516" t="20833" r="20312" b="44444"/>
          <a:stretch>
            <a:fillRect/>
          </a:stretch>
        </p:blipFill>
        <p:spPr bwMode="auto">
          <a:xfrm>
            <a:off x="214282" y="1142984"/>
            <a:ext cx="8786874" cy="3353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文字方塊 4"/>
          <p:cNvSpPr txBox="1">
            <a:spLocks noChangeArrowheads="1"/>
          </p:cNvSpPr>
          <p:nvPr/>
        </p:nvSpPr>
        <p:spPr bwMode="auto">
          <a:xfrm>
            <a:off x="357188" y="4540272"/>
            <a:ext cx="7643812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dirty="0"/>
              <a:t>0x0010	</a:t>
            </a:r>
            <a:r>
              <a:rPr lang="en-US" altLang="zh-TW" dirty="0" err="1"/>
              <a:t>XV_mix_Set_HwReg_width</a:t>
            </a:r>
            <a:r>
              <a:rPr lang="en-US" altLang="zh-TW" dirty="0"/>
              <a:t>		Layer width</a:t>
            </a:r>
          </a:p>
          <a:p>
            <a:r>
              <a:rPr lang="en-US" altLang="zh-TW" dirty="0"/>
              <a:t>0x0018	</a:t>
            </a:r>
            <a:r>
              <a:rPr lang="en-US" altLang="zh-TW" dirty="0" err="1"/>
              <a:t>XV_mix_Set_HwReg_height</a:t>
            </a:r>
            <a:r>
              <a:rPr lang="en-US" altLang="zh-TW" dirty="0"/>
              <a:t>		Layer height</a:t>
            </a:r>
          </a:p>
          <a:p>
            <a:r>
              <a:rPr lang="en-US" altLang="zh-TW" dirty="0"/>
              <a:t>0x0028	</a:t>
            </a:r>
            <a:r>
              <a:rPr lang="en-US" altLang="zh-TW" dirty="0" err="1"/>
              <a:t>XV_mix_Set_HwReg_background_Y_R</a:t>
            </a:r>
            <a:r>
              <a:rPr lang="en-US" altLang="zh-TW" dirty="0"/>
              <a:t>	R</a:t>
            </a:r>
          </a:p>
          <a:p>
            <a:r>
              <a:rPr lang="en-US" altLang="zh-TW" dirty="0"/>
              <a:t>0x0030	</a:t>
            </a:r>
            <a:r>
              <a:rPr lang="en-US" altLang="zh-TW" dirty="0" err="1"/>
              <a:t>XV_mix_Set_HwReg_background_U_G</a:t>
            </a:r>
            <a:r>
              <a:rPr lang="en-US" altLang="zh-TW" dirty="0"/>
              <a:t>	G</a:t>
            </a:r>
          </a:p>
          <a:p>
            <a:r>
              <a:rPr lang="en-US" altLang="zh-TW" dirty="0"/>
              <a:t>0x0038	</a:t>
            </a:r>
            <a:r>
              <a:rPr lang="en-US" altLang="zh-TW" dirty="0" err="1"/>
              <a:t>XV_mix_Set_HwReg_background_U_B</a:t>
            </a:r>
            <a:r>
              <a:rPr lang="en-US" altLang="zh-TW" dirty="0"/>
              <a:t>	B</a:t>
            </a:r>
          </a:p>
          <a:p>
            <a:endParaRPr lang="en-US" altLang="zh-TW" dirty="0"/>
          </a:p>
          <a:p>
            <a:r>
              <a:rPr lang="en-US" altLang="zh-TW" dirty="0"/>
              <a:t>0x0040	</a:t>
            </a:r>
            <a:r>
              <a:rPr lang="en-US" altLang="zh-TW" dirty="0" err="1"/>
              <a:t>XV_mix_Set_HwReg_layerEnable</a:t>
            </a:r>
            <a:r>
              <a:rPr lang="en-US" altLang="zh-TW" dirty="0"/>
              <a:t>		Enable</a:t>
            </a:r>
            <a:endParaRPr lang="zh-TW" altLang="en-US" dirty="0"/>
          </a:p>
        </p:txBody>
      </p:sp>
      <p:sp>
        <p:nvSpPr>
          <p:cNvPr id="2355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Mixer</a:t>
            </a:r>
            <a:endParaRPr lang="zh-TW" altLang="en-US" smtClean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VDMA start</a:t>
            </a:r>
            <a:endParaRPr lang="zh-TW" altLang="en-US" dirty="0" smtClean="0"/>
          </a:p>
        </p:txBody>
      </p:sp>
      <p:sp>
        <p:nvSpPr>
          <p:cNvPr id="24579" name="文字方塊 3"/>
          <p:cNvSpPr txBox="1">
            <a:spLocks noChangeArrowheads="1"/>
          </p:cNvSpPr>
          <p:nvPr/>
        </p:nvSpPr>
        <p:spPr bwMode="auto">
          <a:xfrm>
            <a:off x="142844" y="3783647"/>
            <a:ext cx="8715436" cy="243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900" dirty="0" smtClean="0"/>
              <a:t>Xilinx_VDMA_v6.2_PG020.pdf</a:t>
            </a:r>
          </a:p>
          <a:p>
            <a:endParaRPr lang="en-US" altLang="zh-TW" sz="1900" dirty="0" smtClean="0"/>
          </a:p>
          <a:p>
            <a:r>
              <a:rPr lang="en-US" altLang="zh-TW" sz="1900" dirty="0" smtClean="0"/>
              <a:t>DMA</a:t>
            </a:r>
            <a:r>
              <a:rPr lang="zh-TW" altLang="zh-TW" sz="1900" dirty="0" smtClean="0"/>
              <a:t>啟動</a:t>
            </a:r>
            <a:endParaRPr lang="en-US" altLang="zh-TW" sz="1900" dirty="0" smtClean="0"/>
          </a:p>
          <a:p>
            <a:r>
              <a:rPr lang="en-US" altLang="zh-TW" sz="1900" dirty="0" smtClean="0"/>
              <a:t>				WRITE(S2MM)		READ(MM2S)</a:t>
            </a:r>
            <a:endParaRPr lang="zh-TW" altLang="zh-TW" sz="1900" dirty="0" smtClean="0"/>
          </a:p>
          <a:p>
            <a:r>
              <a:rPr lang="en-US" altLang="zh-TW" sz="1900" dirty="0" smtClean="0"/>
              <a:t>Camera VDMA		start hw	0x4300_0030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bit0	0x4300_0000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bit0</a:t>
            </a:r>
          </a:p>
          <a:p>
            <a:r>
              <a:rPr lang="en-US" altLang="zh-TW" sz="1900" dirty="0" smtClean="0"/>
              <a:t>			start </a:t>
            </a:r>
            <a:r>
              <a:rPr lang="en-US" altLang="zh-TW" sz="1900" dirty="0" err="1" smtClean="0"/>
              <a:t>tf</a:t>
            </a:r>
            <a:r>
              <a:rPr lang="en-US" altLang="zh-TW" sz="1900" dirty="0" smtClean="0"/>
              <a:t>	0x4300_00A0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v		0x4300_0050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v</a:t>
            </a:r>
            <a:endParaRPr lang="zh-TW" altLang="zh-TW" sz="1900" dirty="0" smtClean="0"/>
          </a:p>
          <a:p>
            <a:r>
              <a:rPr lang="en-US" altLang="zh-TW" sz="1900" dirty="0" smtClean="0"/>
              <a:t>Camera freeze VDMA	start hw	0x4303_0030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bit0	0x4303_0000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bit0</a:t>
            </a:r>
          </a:p>
          <a:p>
            <a:r>
              <a:rPr lang="en-US" altLang="zh-TW" sz="1900" dirty="0" smtClean="0"/>
              <a:t>			start </a:t>
            </a:r>
            <a:r>
              <a:rPr lang="en-US" altLang="zh-TW" sz="1900" dirty="0" err="1" smtClean="0"/>
              <a:t>tf</a:t>
            </a:r>
            <a:r>
              <a:rPr lang="en-US" altLang="zh-TW" sz="1900" dirty="0" smtClean="0"/>
              <a:t>	0x4303_00A0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v		0x4303_0050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v</a:t>
            </a:r>
            <a:endParaRPr lang="en-US" altLang="zh-TW" sz="19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3438" t="30556" r="15234" b="30555"/>
          <a:stretch>
            <a:fillRect/>
          </a:stretch>
        </p:blipFill>
        <p:spPr bwMode="auto">
          <a:xfrm>
            <a:off x="857224" y="1142984"/>
            <a:ext cx="7215238" cy="2573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VDMA freeze</a:t>
            </a:r>
            <a:endParaRPr lang="zh-TW" altLang="en-US" dirty="0" smtClean="0"/>
          </a:p>
        </p:txBody>
      </p:sp>
      <p:sp>
        <p:nvSpPr>
          <p:cNvPr id="24579" name="文字方塊 3"/>
          <p:cNvSpPr txBox="1">
            <a:spLocks noChangeArrowheads="1"/>
          </p:cNvSpPr>
          <p:nvPr/>
        </p:nvSpPr>
        <p:spPr bwMode="auto">
          <a:xfrm>
            <a:off x="714375" y="1428750"/>
            <a:ext cx="7643813" cy="507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Xilinx_VDMA_v6.2_PG020.pdf</a:t>
            </a:r>
          </a:p>
          <a:p>
            <a:r>
              <a:rPr lang="en-US" altLang="zh-TW"/>
              <a:t>Camera VDMA		4300_0000 ~ 4300_0000	</a:t>
            </a:r>
            <a:r>
              <a:rPr lang="zh-TW" altLang="en-US"/>
              <a:t>左小圖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Camera Freeze VDMA	4303_0000 ~ 4303_0000	</a:t>
            </a:r>
            <a:r>
              <a:rPr lang="zh-TW" altLang="en-US"/>
              <a:t>右大圖</a:t>
            </a:r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Freeze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MM2S_VDMACR(0x00)	bit 1</a:t>
            </a:r>
          </a:p>
          <a:p>
            <a:r>
              <a:rPr lang="en-US" altLang="zh-TW"/>
              <a:t>0: Freeze(Park mode)</a:t>
            </a:r>
          </a:p>
          <a:p>
            <a:r>
              <a:rPr lang="en-US" altLang="zh-TW"/>
              <a:t>1: Circular Mode(Normal mode)</a:t>
            </a:r>
          </a:p>
          <a:p>
            <a:r>
              <a:rPr lang="zh-TW" altLang="en-US"/>
              <a:t>左小圖</a:t>
            </a:r>
            <a:r>
              <a:rPr lang="en-US" altLang="zh-TW"/>
              <a:t>(0x43000000)	</a:t>
            </a:r>
            <a:r>
              <a:rPr lang="zh-TW" altLang="en-US"/>
              <a:t>右大圖</a:t>
            </a:r>
            <a:r>
              <a:rPr lang="en-US" altLang="zh-TW"/>
              <a:t>(0x43030000)</a:t>
            </a:r>
          </a:p>
        </p:txBody>
      </p:sp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2" cstate="print"/>
          <a:srcRect l="35547" t="40971" r="20703" b="43750"/>
          <a:stretch>
            <a:fillRect/>
          </a:stretch>
        </p:blipFill>
        <p:spPr bwMode="auto">
          <a:xfrm>
            <a:off x="142875" y="3500438"/>
            <a:ext cx="80010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VTC version</a:t>
            </a:r>
            <a:endParaRPr lang="zh-TW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8516" t="42361" r="20703" b="50694"/>
          <a:stretch>
            <a:fillRect/>
          </a:stretch>
        </p:blipFill>
        <p:spPr bwMode="auto">
          <a:xfrm>
            <a:off x="500034" y="1208927"/>
            <a:ext cx="8429684" cy="64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32422" t="45834" r="20703" b="26388"/>
          <a:stretch>
            <a:fillRect/>
          </a:stretch>
        </p:blipFill>
        <p:spPr bwMode="auto">
          <a:xfrm>
            <a:off x="714348" y="1833551"/>
            <a:ext cx="8001056" cy="2667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文字方塊 6"/>
          <p:cNvSpPr txBox="1">
            <a:spLocks noChangeArrowheads="1"/>
          </p:cNvSpPr>
          <p:nvPr/>
        </p:nvSpPr>
        <p:spPr bwMode="auto">
          <a:xfrm>
            <a:off x="714348" y="4540947"/>
            <a:ext cx="7358114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400" dirty="0"/>
              <a:t>Xilinx_VTC_v6.1_PG016.pdf</a:t>
            </a:r>
          </a:p>
          <a:p>
            <a:r>
              <a:rPr lang="en-US" altLang="zh-TW" sz="1400" dirty="0" err="1" smtClean="0"/>
              <a:t>xvtc.c</a:t>
            </a:r>
            <a:r>
              <a:rPr lang="en-US" altLang="zh-TW" sz="1400" dirty="0" smtClean="0"/>
              <a:t>: u32 </a:t>
            </a:r>
            <a:r>
              <a:rPr lang="en-US" altLang="zh-TW" sz="1400" dirty="0" err="1" smtClean="0"/>
              <a:t>XVtc_GetVersion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XVtc</a:t>
            </a:r>
            <a:r>
              <a:rPr lang="en-US" altLang="zh-TW" sz="1400" dirty="0" smtClean="0"/>
              <a:t> *</a:t>
            </a:r>
            <a:r>
              <a:rPr lang="en-US" altLang="zh-TW" sz="1400" dirty="0" err="1" smtClean="0"/>
              <a:t>InstancePtr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{</a:t>
            </a:r>
          </a:p>
          <a:p>
            <a:r>
              <a:rPr lang="en-US" altLang="zh-TW" sz="1400" dirty="0" smtClean="0"/>
              <a:t>	u32 Version;</a:t>
            </a:r>
          </a:p>
          <a:p>
            <a:r>
              <a:rPr lang="en-US" altLang="zh-TW" sz="1400" dirty="0" smtClean="0"/>
              <a:t>	/* Read Version register */			   0x10</a:t>
            </a:r>
          </a:p>
          <a:p>
            <a:r>
              <a:rPr lang="en-US" altLang="zh-TW" sz="1400" dirty="0" smtClean="0"/>
              <a:t>	Version = </a:t>
            </a:r>
            <a:r>
              <a:rPr lang="en-US" altLang="zh-TW" sz="1400" dirty="0" err="1" smtClean="0"/>
              <a:t>XVtc_ReadReg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InstancePtr</a:t>
            </a:r>
            <a:r>
              <a:rPr lang="en-US" altLang="zh-TW" sz="1400" dirty="0" smtClean="0"/>
              <a:t>-&gt;</a:t>
            </a:r>
            <a:r>
              <a:rPr lang="en-US" altLang="zh-TW" sz="1400" dirty="0" err="1" smtClean="0"/>
              <a:t>Config.BaseAddress</a:t>
            </a:r>
            <a:r>
              <a:rPr lang="en-US" altLang="zh-TW" sz="1400" dirty="0" smtClean="0"/>
              <a:t>, XVTC_VER_OFFSET);</a:t>
            </a:r>
          </a:p>
          <a:p>
            <a:r>
              <a:rPr lang="en-US" altLang="zh-TW" sz="1400" dirty="0" smtClean="0"/>
              <a:t>	return Version;</a:t>
            </a:r>
          </a:p>
          <a:p>
            <a:r>
              <a:rPr lang="en-US" altLang="zh-TW" sz="1400" dirty="0" smtClean="0"/>
              <a:t>}</a:t>
            </a:r>
          </a:p>
          <a:p>
            <a:r>
              <a:rPr lang="en-US" altLang="zh-TW" sz="1400" dirty="0" smtClean="0"/>
              <a:t>Result : 0x0601000B	0000_0110_0000_0001 0000_0000_0000_1011</a:t>
            </a:r>
          </a:p>
          <a:p>
            <a:r>
              <a:rPr lang="en-US" altLang="zh-TW" sz="1400" dirty="0" smtClean="0"/>
              <a:t>                                              Major = 6     Minor = 1     Rev = 0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 l="32031" t="59029" r="30078" b="4861"/>
          <a:stretch>
            <a:fillRect/>
          </a:stretch>
        </p:blipFill>
        <p:spPr bwMode="auto">
          <a:xfrm>
            <a:off x="3500430" y="3571866"/>
            <a:ext cx="5357812" cy="287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 cstate="print"/>
          <a:srcRect l="32031" t="6944" r="30078" b="68056"/>
          <a:stretch>
            <a:fillRect/>
          </a:stretch>
        </p:blipFill>
        <p:spPr bwMode="auto">
          <a:xfrm>
            <a:off x="3500430" y="2143116"/>
            <a:ext cx="5357812" cy="198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Video Timing Controller (VTC)</a:t>
            </a:r>
            <a:endParaRPr lang="zh-TW" altLang="en-US" dirty="0" smtClean="0"/>
          </a:p>
        </p:txBody>
      </p:sp>
      <p:sp>
        <p:nvSpPr>
          <p:cNvPr id="25605" name="文字方塊 6"/>
          <p:cNvSpPr txBox="1">
            <a:spLocks noChangeArrowheads="1"/>
          </p:cNvSpPr>
          <p:nvPr/>
        </p:nvSpPr>
        <p:spPr bwMode="auto">
          <a:xfrm>
            <a:off x="285750" y="1357313"/>
            <a:ext cx="7643813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dirty="0"/>
              <a:t>Xilinx_VTC_v6.1_PG016.pdf</a:t>
            </a:r>
          </a:p>
          <a:p>
            <a:endParaRPr lang="en-US" altLang="zh-TW" dirty="0"/>
          </a:p>
          <a:p>
            <a:r>
              <a:rPr lang="en-US" altLang="zh-TW" dirty="0"/>
              <a:t>Setup polarity</a:t>
            </a:r>
          </a:p>
          <a:p>
            <a:r>
              <a:rPr lang="en-US" altLang="zh-TW" dirty="0" err="1"/>
              <a:t>xvtc.c:XVtc_SetPolarity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BaseAddr</a:t>
            </a:r>
            <a:r>
              <a:rPr lang="en-US" altLang="zh-TW" dirty="0"/>
              <a:t> = 0x43C90000</a:t>
            </a:r>
          </a:p>
          <a:p>
            <a:r>
              <a:rPr lang="en-US" altLang="zh-TW" dirty="0"/>
              <a:t>offset= 0x0000006C</a:t>
            </a:r>
          </a:p>
          <a:p>
            <a:r>
              <a:rPr lang="en-US" altLang="zh-TW" dirty="0"/>
              <a:t>data = 0x0000003F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UART1</a:t>
            </a:r>
            <a:r>
              <a:rPr lang="zh-TW" altLang="en-US" dirty="0" smtClean="0"/>
              <a:t>讀一拜出來</a:t>
            </a:r>
          </a:p>
        </p:txBody>
      </p:sp>
      <p:sp>
        <p:nvSpPr>
          <p:cNvPr id="25605" name="文字方塊 6"/>
          <p:cNvSpPr txBox="1">
            <a:spLocks noChangeArrowheads="1"/>
          </p:cNvSpPr>
          <p:nvPr/>
        </p:nvSpPr>
        <p:spPr bwMode="auto">
          <a:xfrm>
            <a:off x="285750" y="1357313"/>
            <a:ext cx="8715406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Xilinx_Zynq-700_TRM_UG585.pdf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char c[1]  = {0};</a:t>
            </a:r>
          </a:p>
          <a:p>
            <a:r>
              <a:rPr lang="en-US" altLang="zh-TW" dirty="0" smtClean="0"/>
              <a:t>c[0] = </a:t>
            </a:r>
            <a:r>
              <a:rPr lang="en-US" altLang="zh-TW" dirty="0" err="1" smtClean="0"/>
              <a:t>XUartPs_RecvByte</a:t>
            </a:r>
            <a:r>
              <a:rPr lang="en-US" altLang="zh-TW" dirty="0" smtClean="0"/>
              <a:t>(XPAR_PS7_UART_1_BASEADDR);	//0xE000_1000</a:t>
            </a:r>
          </a:p>
          <a:p>
            <a:r>
              <a:rPr lang="en-US" altLang="zh-TW" dirty="0" err="1" smtClean="0"/>
              <a:t>xuartps_hw.c</a:t>
            </a:r>
            <a:endParaRPr lang="en-US" altLang="zh-TW" dirty="0" smtClean="0"/>
          </a:p>
          <a:p>
            <a:r>
              <a:rPr lang="en-US" altLang="zh-TW" dirty="0" smtClean="0"/>
              <a:t>u8 </a:t>
            </a:r>
            <a:r>
              <a:rPr lang="en-US" altLang="zh-TW" dirty="0" err="1" smtClean="0"/>
              <a:t>XUartPs_RecvByte</a:t>
            </a:r>
            <a:r>
              <a:rPr lang="en-US" altLang="zh-TW" dirty="0" smtClean="0"/>
              <a:t>(u32 </a:t>
            </a:r>
            <a:r>
              <a:rPr lang="en-US" altLang="zh-TW" dirty="0" err="1" smtClean="0"/>
              <a:t>BaseAddress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	u32 </a:t>
            </a:r>
            <a:r>
              <a:rPr lang="en-US" altLang="zh-TW" dirty="0" err="1" smtClean="0"/>
              <a:t>RecievedByte</a:t>
            </a:r>
            <a:r>
              <a:rPr lang="en-US" altLang="zh-TW" dirty="0" smtClean="0"/>
              <a:t>;</a:t>
            </a:r>
          </a:p>
          <a:p>
            <a:r>
              <a:rPr lang="en-US" altLang="zh-TW" dirty="0" smtClean="0"/>
              <a:t>	if (!</a:t>
            </a:r>
            <a:r>
              <a:rPr lang="en-US" altLang="zh-TW" dirty="0" err="1" smtClean="0"/>
              <a:t>XUartPs_IsReceiveData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BaseAddress</a:t>
            </a:r>
            <a:r>
              <a:rPr lang="en-US" altLang="zh-TW" dirty="0" smtClean="0"/>
              <a:t>))</a:t>
            </a:r>
          </a:p>
          <a:p>
            <a:r>
              <a:rPr lang="en-US" altLang="zh-TW" dirty="0" smtClean="0"/>
              <a:t>		return 0;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RecievedByte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XUartPs_ReadReg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BaseAddress</a:t>
            </a:r>
            <a:r>
              <a:rPr lang="en-US" altLang="zh-TW" dirty="0" smtClean="0"/>
              <a:t>, XUARTPS_FIFO_OFFSET);</a:t>
            </a:r>
          </a:p>
          <a:p>
            <a:r>
              <a:rPr lang="en-US" altLang="zh-TW" dirty="0" smtClean="0"/>
              <a:t>	return (u8)</a:t>
            </a:r>
            <a:r>
              <a:rPr lang="en-US" altLang="zh-TW" dirty="0" err="1" smtClean="0"/>
              <a:t>RecievedByte</a:t>
            </a:r>
            <a:r>
              <a:rPr lang="en-US" altLang="zh-TW" dirty="0" smtClean="0"/>
              <a:t>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#define </a:t>
            </a:r>
            <a:r>
              <a:rPr lang="en-US" altLang="zh-TW" dirty="0" err="1" smtClean="0"/>
              <a:t>XUartPs_IsReceiveData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BaseAddress</a:t>
            </a:r>
            <a:r>
              <a:rPr lang="en-US" altLang="zh-TW" dirty="0" smtClean="0"/>
              <a:t>)			 \</a:t>
            </a:r>
          </a:p>
          <a:p>
            <a:r>
              <a:rPr lang="en-US" altLang="zh-TW" dirty="0" smtClean="0"/>
              <a:t>	!((Xil_In32((</a:t>
            </a:r>
            <a:r>
              <a:rPr lang="en-US" altLang="zh-TW" dirty="0" err="1" smtClean="0"/>
              <a:t>BaseAddress</a:t>
            </a:r>
            <a:r>
              <a:rPr lang="en-US" altLang="zh-TW" dirty="0" smtClean="0"/>
              <a:t>) + XUARTPS_SR_OFFSET) &amp; 	\</a:t>
            </a:r>
          </a:p>
          <a:p>
            <a:r>
              <a:rPr lang="en-US" altLang="zh-TW" dirty="0" smtClean="0"/>
              <a:t>	(u32)XUARTPS_SR_RXEMPTY) == (u32)XUARTPS_SR_RXEMPTY)</a:t>
            </a:r>
          </a:p>
          <a:p>
            <a:r>
              <a:rPr lang="en-US" altLang="zh-TW" dirty="0" smtClean="0"/>
              <a:t>#define XUARTPS_SR_OFFSET		0x002CU  /**&lt; Channel Status [14:0] */</a:t>
            </a:r>
          </a:p>
          <a:p>
            <a:r>
              <a:rPr lang="en-US" altLang="zh-TW" dirty="0" smtClean="0"/>
              <a:t>#define XUARTPS_FIFO_OFFSET		0x0030U  /**&lt; FIFO [7:0] */</a:t>
            </a:r>
          </a:p>
          <a:p>
            <a:endParaRPr lang="en-US" altLang="zh-TW" dirty="0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6797" t="63889" r="14062" b="26389"/>
          <a:stretch>
            <a:fillRect/>
          </a:stretch>
        </p:blipFill>
        <p:spPr bwMode="auto">
          <a:xfrm>
            <a:off x="285720" y="1857364"/>
            <a:ext cx="8572560" cy="67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Signals, Interfaces, and Pins</a:t>
            </a:r>
            <a:endParaRPr lang="zh-TW" altLang="en-US" dirty="0"/>
          </a:p>
        </p:txBody>
      </p:sp>
      <p:pic>
        <p:nvPicPr>
          <p:cNvPr id="3" name="Picture 5" descr="Imag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313" y="1125538"/>
            <a:ext cx="3833812" cy="496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2422" t="40625" r="20702" b="34231"/>
          <a:stretch>
            <a:fillRect/>
          </a:stretch>
        </p:blipFill>
        <p:spPr bwMode="auto">
          <a:xfrm>
            <a:off x="928662" y="1214422"/>
            <a:ext cx="7500990" cy="2263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TPG setup start</a:t>
            </a:r>
            <a:endParaRPr lang="zh-TW" altLang="en-US" dirty="0" smtClean="0"/>
          </a:p>
        </p:txBody>
      </p:sp>
      <p:sp>
        <p:nvSpPr>
          <p:cNvPr id="7" name="文字方塊 6"/>
          <p:cNvSpPr txBox="1">
            <a:spLocks noChangeArrowheads="1"/>
          </p:cNvSpPr>
          <p:nvPr/>
        </p:nvSpPr>
        <p:spPr bwMode="auto">
          <a:xfrm>
            <a:off x="428596" y="3429000"/>
            <a:ext cx="8429684" cy="309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500" dirty="0" smtClean="0"/>
              <a:t>Xilinx_VTPG_PG103.pdf 	0x43D4_0000</a:t>
            </a:r>
          </a:p>
          <a:p>
            <a:r>
              <a:rPr lang="en-US" altLang="zh-TW" sz="1500" dirty="0" smtClean="0"/>
              <a:t>Auto restart		bit7	Register</a:t>
            </a:r>
            <a:r>
              <a:rPr lang="zh-TW" altLang="en-US" sz="1500" dirty="0" smtClean="0"/>
              <a:t>直接寫</a:t>
            </a:r>
            <a:r>
              <a:rPr lang="en-US" altLang="zh-TW" sz="1500" dirty="0" smtClean="0"/>
              <a:t>0x80</a:t>
            </a:r>
          </a:p>
          <a:p>
            <a:r>
              <a:rPr lang="en-US" altLang="zh-TW" sz="1500" dirty="0" err="1" smtClean="0"/>
              <a:t>XV_tpg_EnableAutoRestart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p_periphs_inst</a:t>
            </a:r>
            <a:r>
              <a:rPr lang="en-US" altLang="zh-TW" sz="1500" dirty="0" smtClean="0"/>
              <a:t>-&gt;</a:t>
            </a:r>
            <a:r>
              <a:rPr lang="en-US" altLang="zh-TW" sz="1500" dirty="0" err="1" smtClean="0"/>
              <a:t>p_tpg_GUI_inst</a:t>
            </a:r>
            <a:r>
              <a:rPr lang="en-US" altLang="zh-TW" sz="1500" dirty="0" smtClean="0"/>
              <a:t>);</a:t>
            </a:r>
          </a:p>
          <a:p>
            <a:r>
              <a:rPr lang="en-US" altLang="zh-TW" sz="1500" dirty="0" smtClean="0"/>
              <a:t>void </a:t>
            </a:r>
            <a:r>
              <a:rPr lang="en-US" altLang="zh-TW" sz="1500" dirty="0" err="1" smtClean="0"/>
              <a:t>XV_tpg_EnableAutoRestart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XV_tpg</a:t>
            </a:r>
            <a:r>
              <a:rPr lang="en-US" altLang="zh-TW" sz="1500" dirty="0" smtClean="0"/>
              <a:t> *</a:t>
            </a:r>
            <a:r>
              <a:rPr lang="en-US" altLang="zh-TW" sz="1500" dirty="0" err="1" smtClean="0"/>
              <a:t>InstancePtr</a:t>
            </a:r>
            <a:r>
              <a:rPr lang="en-US" altLang="zh-TW" sz="1500" dirty="0" smtClean="0"/>
              <a:t>) {</a:t>
            </a:r>
          </a:p>
          <a:p>
            <a:r>
              <a:rPr lang="en-US" altLang="zh-TW" sz="1500" dirty="0" smtClean="0"/>
              <a:t>    </a:t>
            </a:r>
            <a:r>
              <a:rPr lang="en-US" altLang="zh-TW" sz="1500" dirty="0" err="1" smtClean="0"/>
              <a:t>XV_tpg_WriteReg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InstancePtr</a:t>
            </a:r>
            <a:r>
              <a:rPr lang="en-US" altLang="zh-TW" sz="1500" dirty="0" smtClean="0"/>
              <a:t>-&gt;</a:t>
            </a:r>
            <a:r>
              <a:rPr lang="en-US" altLang="zh-TW" sz="1500" dirty="0" err="1" smtClean="0"/>
              <a:t>Config.BaseAddress</a:t>
            </a:r>
            <a:r>
              <a:rPr lang="en-US" altLang="zh-TW" sz="1500" dirty="0" smtClean="0"/>
              <a:t>, XV_TPG_CTRL_ADDR_AP_CTRL, 0x80);</a:t>
            </a:r>
          </a:p>
          <a:p>
            <a:r>
              <a:rPr lang="en-US" altLang="zh-TW" sz="1500" dirty="0" smtClean="0"/>
              <a:t>}//</a:t>
            </a:r>
            <a:r>
              <a:rPr lang="en-US" altLang="zh-TW" sz="1500" dirty="0" err="1" smtClean="0"/>
              <a:t>BaseAddr</a:t>
            </a:r>
            <a:r>
              <a:rPr lang="en-US" altLang="zh-TW" sz="1500" dirty="0" smtClean="0"/>
              <a:t> = 0x43D40000 offset= 0x00000000 data = 0x00000080</a:t>
            </a:r>
          </a:p>
          <a:p>
            <a:endParaRPr lang="en-US" altLang="zh-TW" sz="1500" dirty="0" smtClean="0"/>
          </a:p>
          <a:p>
            <a:r>
              <a:rPr lang="en-US" altLang="zh-TW" sz="1500" dirty="0" err="1" smtClean="0"/>
              <a:t>XV_tpg_Start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p_periphs_inst</a:t>
            </a:r>
            <a:r>
              <a:rPr lang="en-US" altLang="zh-TW" sz="1500" dirty="0" smtClean="0"/>
              <a:t>-&gt;</a:t>
            </a:r>
            <a:r>
              <a:rPr lang="en-US" altLang="zh-TW" sz="1500" dirty="0" err="1" smtClean="0"/>
              <a:t>p_tpg_GUI_inst</a:t>
            </a:r>
            <a:r>
              <a:rPr lang="en-US" altLang="zh-TW" sz="1500" dirty="0" smtClean="0"/>
              <a:t>);</a:t>
            </a:r>
          </a:p>
          <a:p>
            <a:r>
              <a:rPr lang="en-US" altLang="zh-TW" sz="1500" dirty="0" smtClean="0"/>
              <a:t>void </a:t>
            </a:r>
            <a:r>
              <a:rPr lang="en-US" altLang="zh-TW" sz="1500" dirty="0" err="1" smtClean="0"/>
              <a:t>XV_tpg_Start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XV_tpg</a:t>
            </a:r>
            <a:r>
              <a:rPr lang="en-US" altLang="zh-TW" sz="1500" dirty="0" smtClean="0"/>
              <a:t> *</a:t>
            </a:r>
            <a:r>
              <a:rPr lang="en-US" altLang="zh-TW" sz="1500" dirty="0" err="1" smtClean="0"/>
              <a:t>InstancePtr</a:t>
            </a:r>
            <a:r>
              <a:rPr lang="en-US" altLang="zh-TW" sz="1500" dirty="0" smtClean="0"/>
              <a:t>) {</a:t>
            </a:r>
          </a:p>
          <a:p>
            <a:r>
              <a:rPr lang="en-US" altLang="zh-TW" sz="1500" dirty="0" smtClean="0"/>
              <a:t>    u32 Data;	 //Bit7 </a:t>
            </a:r>
            <a:r>
              <a:rPr lang="zh-TW" altLang="en-US" sz="1500" dirty="0" smtClean="0"/>
              <a:t>保留 </a:t>
            </a:r>
            <a:r>
              <a:rPr lang="en-US" altLang="zh-TW" sz="1500" dirty="0" smtClean="0"/>
              <a:t>bit0</a:t>
            </a:r>
            <a:r>
              <a:rPr lang="zh-TW" altLang="en-US" sz="1500" dirty="0" smtClean="0"/>
              <a:t>填</a:t>
            </a:r>
            <a:r>
              <a:rPr lang="en-US" altLang="zh-TW" sz="1500" dirty="0" smtClean="0"/>
              <a:t>1</a:t>
            </a:r>
          </a:p>
          <a:p>
            <a:r>
              <a:rPr lang="en-US" altLang="zh-TW" sz="1500" dirty="0" smtClean="0"/>
              <a:t>    Data = </a:t>
            </a:r>
            <a:r>
              <a:rPr lang="en-US" altLang="zh-TW" sz="1500" dirty="0" err="1" smtClean="0"/>
              <a:t>XV_tpg_ReadReg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InstancePtr</a:t>
            </a:r>
            <a:r>
              <a:rPr lang="en-US" altLang="zh-TW" sz="1500" dirty="0" smtClean="0"/>
              <a:t>-&gt;</a:t>
            </a:r>
            <a:r>
              <a:rPr lang="en-US" altLang="zh-TW" sz="1500" dirty="0" err="1" smtClean="0"/>
              <a:t>Config.BaseAddress</a:t>
            </a:r>
            <a:r>
              <a:rPr lang="en-US" altLang="zh-TW" sz="1500" dirty="0" smtClean="0"/>
              <a:t>, XV_TPG_CTRL_ADDR_AP_CTRL) &amp; 0x80;</a:t>
            </a:r>
          </a:p>
          <a:p>
            <a:r>
              <a:rPr lang="en-US" altLang="zh-TW" sz="1500" dirty="0" smtClean="0"/>
              <a:t>    </a:t>
            </a:r>
            <a:r>
              <a:rPr lang="en-US" altLang="zh-TW" sz="1500" dirty="0" err="1" smtClean="0"/>
              <a:t>XV_tpg_WriteReg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InstancePtr</a:t>
            </a:r>
            <a:r>
              <a:rPr lang="en-US" altLang="zh-TW" sz="1500" dirty="0" smtClean="0"/>
              <a:t>-&gt;</a:t>
            </a:r>
            <a:r>
              <a:rPr lang="en-US" altLang="zh-TW" sz="1500" dirty="0" err="1" smtClean="0"/>
              <a:t>Config.BaseAddress</a:t>
            </a:r>
            <a:r>
              <a:rPr lang="en-US" altLang="zh-TW" sz="1500" dirty="0" smtClean="0"/>
              <a:t>, XV_TPG_CTRL_ADDR_AP_CTRL, Data | 0x01);</a:t>
            </a:r>
          </a:p>
          <a:p>
            <a:r>
              <a:rPr lang="en-US" altLang="zh-TW" sz="1500" dirty="0" smtClean="0"/>
              <a:t>}//</a:t>
            </a:r>
            <a:r>
              <a:rPr lang="en-US" altLang="zh-TW" sz="1500" dirty="0" err="1" smtClean="0"/>
              <a:t>BaseAddr</a:t>
            </a:r>
            <a:r>
              <a:rPr lang="en-US" altLang="zh-TW" sz="1500" dirty="0" smtClean="0"/>
              <a:t> = 0x43D40000 offset= 0x00000000 data = 0x00000081</a:t>
            </a:r>
            <a:endParaRPr lang="zh-TW" altLang="en-US" sz="15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28125" t="16667" r="15624" b="36805"/>
          <a:stretch>
            <a:fillRect/>
          </a:stretch>
        </p:blipFill>
        <p:spPr bwMode="auto">
          <a:xfrm>
            <a:off x="1000100" y="1214422"/>
            <a:ext cx="7643866" cy="3556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TPG setup test pattern</a:t>
            </a:r>
            <a:endParaRPr lang="zh-TW" altLang="en-US" dirty="0" smtClean="0"/>
          </a:p>
        </p:txBody>
      </p:sp>
      <p:sp>
        <p:nvSpPr>
          <p:cNvPr id="7" name="文字方塊 6"/>
          <p:cNvSpPr txBox="1">
            <a:spLocks noChangeArrowheads="1"/>
          </p:cNvSpPr>
          <p:nvPr/>
        </p:nvSpPr>
        <p:spPr bwMode="auto">
          <a:xfrm>
            <a:off x="500034" y="4880630"/>
            <a:ext cx="550072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Xilinx_VTPG_PG103.pdf </a:t>
            </a:r>
          </a:p>
          <a:p>
            <a:r>
              <a:rPr lang="zh-TW" altLang="en-US" dirty="0" smtClean="0"/>
              <a:t>設定</a:t>
            </a:r>
            <a:r>
              <a:rPr lang="en-US" altLang="zh-TW" dirty="0" smtClean="0"/>
              <a:t>test pattern</a:t>
            </a:r>
          </a:p>
          <a:p>
            <a:r>
              <a:rPr lang="en-US" altLang="zh-TW" dirty="0" err="1" smtClean="0"/>
              <a:t>BaseAddr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smtClean="0"/>
              <a:t>0x43D4_0000</a:t>
            </a:r>
          </a:p>
          <a:p>
            <a:r>
              <a:rPr lang="en-US" altLang="zh-TW" dirty="0" smtClean="0"/>
              <a:t>offset</a:t>
            </a:r>
            <a:r>
              <a:rPr lang="en-US" altLang="zh-TW" dirty="0"/>
              <a:t>= </a:t>
            </a:r>
            <a:r>
              <a:rPr lang="en-US" altLang="zh-TW" dirty="0" smtClean="0"/>
              <a:t>0x00000020</a:t>
            </a:r>
            <a:endParaRPr lang="en-US" altLang="zh-TW" dirty="0"/>
          </a:p>
          <a:p>
            <a:r>
              <a:rPr lang="en-US" altLang="zh-TW" dirty="0"/>
              <a:t>data = </a:t>
            </a:r>
            <a:r>
              <a:rPr lang="en-US" altLang="zh-TW" dirty="0" smtClean="0"/>
              <a:t>0~19 	//BACKGROUND_PATTERN_ID</a:t>
            </a:r>
            <a:endParaRPr lang="en-US" altLang="zh-TW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更新圖檔要重編</a:t>
            </a:r>
            <a:r>
              <a:rPr lang="en-US" altLang="zh-TW" dirty="0" err="1" smtClean="0"/>
              <a:t>ugfx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更新圖檔要重編</a:t>
            </a:r>
            <a:r>
              <a:rPr lang="en-US" altLang="zh-TW" dirty="0" err="1" smtClean="0"/>
              <a:t>ugfx</a:t>
            </a:r>
            <a:endParaRPr lang="zh-TW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更新硬體</a:t>
            </a:r>
            <a:r>
              <a:rPr lang="en-US" altLang="zh-TW" dirty="0" smtClean="0"/>
              <a:t>RX_wrapper.hdf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更新</a:t>
            </a:r>
            <a:r>
              <a:rPr lang="en-US" altLang="zh-TW" dirty="0" smtClean="0"/>
              <a:t>RX_wrapper.hdf</a:t>
            </a:r>
          </a:p>
          <a:p>
            <a:r>
              <a:rPr lang="en-US" altLang="zh-TW" dirty="0" smtClean="0"/>
              <a:t>Project/Clean/Clean all projects</a:t>
            </a:r>
          </a:p>
          <a:p>
            <a:r>
              <a:rPr lang="zh-TW" altLang="en-US" dirty="0" smtClean="0"/>
              <a:t>即可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RX_wrapper_hw_platform_x</a:t>
            </a:r>
            <a:r>
              <a:rPr lang="en-US" altLang="zh-TW" dirty="0" smtClean="0"/>
              <a:t>/system.hdf</a:t>
            </a:r>
            <a:r>
              <a:rPr lang="zh-TW" altLang="en-US" dirty="0" smtClean="0"/>
              <a:t>可以看到建立時間</a:t>
            </a:r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更新</a:t>
            </a:r>
            <a:r>
              <a:rPr lang="en-US" altLang="zh-TW" dirty="0" smtClean="0"/>
              <a:t>RX_wrapper_hw_platform_0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SDK</a:t>
            </a:r>
            <a:r>
              <a:rPr lang="zh-TW" altLang="en-US" dirty="0" smtClean="0"/>
              <a:t>下點選</a:t>
            </a:r>
            <a:r>
              <a:rPr lang="en-US" altLang="zh-TW" dirty="0" err="1" smtClean="0"/>
              <a:t>RX_wrapper_hw_platform_x</a:t>
            </a:r>
            <a:r>
              <a:rPr lang="zh-TW" altLang="en-US" dirty="0" smtClean="0"/>
              <a:t>按右鍵按刪除</a:t>
            </a:r>
          </a:p>
          <a:p>
            <a:r>
              <a:rPr lang="zh-TW" altLang="en-US" dirty="0" smtClean="0"/>
              <a:t>更新</a:t>
            </a:r>
            <a:r>
              <a:rPr lang="en-US" altLang="zh-TW" dirty="0" smtClean="0"/>
              <a:t>RX_wrapper.hdf</a:t>
            </a:r>
          </a:p>
          <a:p>
            <a:r>
              <a:rPr lang="zh-TW" altLang="en-US" dirty="0" smtClean="0"/>
              <a:t>關</a:t>
            </a:r>
            <a:r>
              <a:rPr lang="en-US" altLang="zh-TW" dirty="0" smtClean="0"/>
              <a:t>SDK</a:t>
            </a:r>
          </a:p>
          <a:p>
            <a:r>
              <a:rPr lang="zh-TW" altLang="en-US" dirty="0" smtClean="0"/>
              <a:t>開</a:t>
            </a:r>
            <a:r>
              <a:rPr lang="en-US" altLang="zh-TW" dirty="0" smtClean="0"/>
              <a:t>SDK</a:t>
            </a:r>
          </a:p>
          <a:p>
            <a:r>
              <a:rPr lang="zh-TW" altLang="en-US" dirty="0" smtClean="0"/>
              <a:t>即可重新生成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更新</a:t>
            </a:r>
            <a:r>
              <a:rPr lang="en-US" altLang="zh-TW" dirty="0" smtClean="0"/>
              <a:t>RX_wrapper.hdf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5720" y="1260491"/>
            <a:ext cx="8858312" cy="452596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/>
              <a:t>砍掉</a:t>
            </a:r>
            <a:r>
              <a:rPr lang="en-US" altLang="zh-TW" sz="2400" dirty="0" smtClean="0"/>
              <a:t>[</a:t>
            </a:r>
            <a:r>
              <a:rPr lang="en-US" altLang="zh-TW" sz="2400" dirty="0" err="1" smtClean="0"/>
              <a:t>aries</a:t>
            </a:r>
            <a:r>
              <a:rPr lang="en-US" altLang="zh-TW" sz="2400" dirty="0" smtClean="0"/>
              <a:t>]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[</a:t>
            </a:r>
            <a:r>
              <a:rPr lang="en-US" altLang="zh-TW" sz="2400" dirty="0" err="1" smtClean="0"/>
              <a:t>aries_bsp</a:t>
            </a:r>
            <a:r>
              <a:rPr lang="en-US" altLang="zh-TW" sz="2400" dirty="0" smtClean="0"/>
              <a:t>]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[</a:t>
            </a:r>
            <a:r>
              <a:rPr lang="en-US" altLang="zh-TW" sz="2400" dirty="0" err="1" smtClean="0"/>
              <a:t>aries_fsbl</a:t>
            </a:r>
            <a:r>
              <a:rPr lang="en-US" altLang="zh-TW" sz="2400" dirty="0" smtClean="0"/>
              <a:t>]</a:t>
            </a:r>
            <a:r>
              <a:rPr lang="zh-TW" altLang="en-US" sz="2400" dirty="0" smtClean="0"/>
              <a:t>、</a:t>
            </a:r>
            <a:r>
              <a:rPr lang="en-US" altLang="zh-TW" sz="2400" dirty="0" err="1" smtClean="0"/>
              <a:t>RX_wrapper_hw_platform_x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/>
              <a:t>關</a:t>
            </a:r>
            <a:r>
              <a:rPr lang="en-US" altLang="zh-TW" sz="2400" dirty="0" smtClean="0"/>
              <a:t>SDK</a:t>
            </a:r>
            <a:r>
              <a:rPr lang="zh-TW" altLang="en-US" sz="2400" dirty="0" smtClean="0"/>
              <a:t>、更新</a:t>
            </a:r>
            <a:r>
              <a:rPr lang="en-US" altLang="zh-TW" sz="2400" dirty="0" smtClean="0"/>
              <a:t>RX_wrapper.hdf</a:t>
            </a:r>
            <a:r>
              <a:rPr lang="zh-TW" altLang="en-US" sz="2400" dirty="0" smtClean="0"/>
              <a:t>、開</a:t>
            </a:r>
            <a:r>
              <a:rPr lang="en-US" altLang="zh-TW" sz="2400" dirty="0" smtClean="0"/>
              <a:t>SDK</a:t>
            </a:r>
            <a:r>
              <a:rPr lang="zh-TW" altLang="en-US" sz="2400" dirty="0" smtClean="0"/>
              <a:t>，重新生成</a:t>
            </a:r>
            <a:r>
              <a:rPr lang="en-US" altLang="zh-TW" sz="2400" dirty="0" smtClean="0"/>
              <a:t>RX_wrapper_hw_platform_0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File/New/Application project/</a:t>
            </a:r>
          </a:p>
          <a:p>
            <a:pPr marL="914400" lvl="1" indent="-457200">
              <a:buNone/>
            </a:pPr>
            <a:r>
              <a:rPr lang="en-US" altLang="zh-TW" sz="2400" dirty="0" smtClean="0"/>
              <a:t>	Project name : [</a:t>
            </a:r>
            <a:r>
              <a:rPr lang="en-US" altLang="zh-TW" sz="2400" dirty="0" err="1" smtClean="0"/>
              <a:t>aries</a:t>
            </a:r>
            <a:r>
              <a:rPr lang="en-US" altLang="zh-TW" sz="2400" dirty="0" smtClean="0"/>
              <a:t>]</a:t>
            </a:r>
          </a:p>
          <a:p>
            <a:pPr marL="914400" lvl="1" indent="-457200">
              <a:buNone/>
            </a:pPr>
            <a:r>
              <a:rPr lang="en-US" altLang="zh-TW" sz="2400" dirty="0" smtClean="0"/>
              <a:t>	Hardware Platform: RX_wrapper_hw_platform_0</a:t>
            </a:r>
          </a:p>
          <a:p>
            <a:pPr marL="914400" lvl="1" indent="-457200">
              <a:buNone/>
            </a:pPr>
            <a:r>
              <a:rPr lang="en-US" altLang="zh-TW" sz="2400" dirty="0" smtClean="0"/>
              <a:t>	</a:t>
            </a:r>
            <a:r>
              <a:rPr lang="zh-TW" altLang="en-US" sz="2400" dirty="0" smtClean="0"/>
              <a:t>按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Next</a:t>
            </a:r>
            <a:r>
              <a:rPr lang="zh-TW" altLang="en-US" sz="2400" dirty="0" smtClean="0"/>
              <a:t>，</a:t>
            </a:r>
            <a:r>
              <a:rPr lang="en-US" altLang="zh-TW" sz="2400" dirty="0" smtClean="0"/>
              <a:t>Available Templates</a:t>
            </a:r>
            <a:r>
              <a:rPr lang="zh-TW" altLang="en-US" sz="2400" dirty="0" smtClean="0"/>
              <a:t>選</a:t>
            </a:r>
            <a:r>
              <a:rPr lang="en-US" altLang="zh-TW" sz="2400" dirty="0" smtClean="0"/>
              <a:t>[</a:t>
            </a:r>
            <a:r>
              <a:rPr lang="en-US" altLang="zh-TW" sz="2400" b="1" dirty="0" err="1" smtClean="0">
                <a:solidFill>
                  <a:srgbClr val="FF0000"/>
                </a:solidFill>
              </a:rPr>
              <a:t>Zynq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 FSBL</a:t>
            </a:r>
            <a:r>
              <a:rPr lang="en-US" altLang="zh-TW" sz="2400" dirty="0" smtClean="0"/>
              <a:t>]</a:t>
            </a:r>
            <a:r>
              <a:rPr lang="zh-TW" altLang="en-US" sz="2400" dirty="0" smtClean="0"/>
              <a:t>，按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Finish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/>
              <a:t>到</a:t>
            </a:r>
            <a:r>
              <a:rPr lang="en-US" altLang="zh-TW" sz="2400" dirty="0" err="1" smtClean="0"/>
              <a:t>aries_bsp</a:t>
            </a:r>
            <a:r>
              <a:rPr lang="en-US" altLang="zh-TW" sz="2400" dirty="0" smtClean="0"/>
              <a:t>/System.mss</a:t>
            </a:r>
            <a:r>
              <a:rPr lang="zh-TW" altLang="en-US" sz="2400" dirty="0" smtClean="0"/>
              <a:t>下，按</a:t>
            </a:r>
            <a:r>
              <a:rPr lang="en-US" altLang="zh-TW" sz="2400" dirty="0" smtClean="0"/>
              <a:t>Modify this BSP's Settings</a:t>
            </a:r>
          </a:p>
          <a:p>
            <a:pPr marL="914400" lvl="1" indent="-457200">
              <a:buNone/>
            </a:pPr>
            <a:r>
              <a:rPr lang="en-US" altLang="zh-TW" sz="2400" dirty="0" smtClean="0"/>
              <a:t>	</a:t>
            </a:r>
            <a:r>
              <a:rPr lang="zh-TW" altLang="en-US" sz="2400" dirty="0" smtClean="0"/>
              <a:t>到</a:t>
            </a:r>
            <a:r>
              <a:rPr lang="en-US" altLang="zh-TW" sz="2400" dirty="0" smtClean="0"/>
              <a:t>standalone</a:t>
            </a:r>
            <a:r>
              <a:rPr lang="zh-TW" altLang="en-US" sz="2400" dirty="0" smtClean="0"/>
              <a:t>裡面的</a:t>
            </a:r>
            <a:r>
              <a:rPr lang="en-US" altLang="zh-TW" sz="2400" dirty="0" err="1" smtClean="0"/>
              <a:t>stdin</a:t>
            </a:r>
            <a:r>
              <a:rPr lang="en-US" altLang="zh-TW" sz="2400" dirty="0" smtClean="0"/>
              <a:t>/</a:t>
            </a:r>
            <a:r>
              <a:rPr lang="en-US" altLang="zh-TW" sz="2400" dirty="0" err="1" smtClean="0"/>
              <a:t>stdout</a:t>
            </a:r>
            <a:r>
              <a:rPr lang="zh-TW" altLang="en-US" sz="2400" dirty="0" smtClean="0"/>
              <a:t>，</a:t>
            </a:r>
            <a:r>
              <a:rPr lang="en-US" altLang="zh-TW" sz="2400" dirty="0" smtClean="0"/>
              <a:t>Value</a:t>
            </a:r>
            <a:r>
              <a:rPr lang="zh-TW" altLang="en-US" sz="2400" dirty="0" smtClean="0"/>
              <a:t>都改成</a:t>
            </a:r>
            <a:r>
              <a:rPr lang="en-US" altLang="zh-TW" sz="2400" dirty="0" smtClean="0"/>
              <a:t>ps7_uart_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</a:t>
            </a:r>
            <a:r>
              <a:rPr lang="en-US" altLang="zh-TW" dirty="0" err="1" smtClean="0"/>
              <a:t>bsp</a:t>
            </a:r>
            <a:r>
              <a:rPr lang="zh-TW" altLang="en-US" dirty="0" smtClean="0"/>
              <a:t>的內容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2844" y="1357298"/>
            <a:ext cx="8858312" cy="5286412"/>
          </a:xfrm>
        </p:spPr>
        <p:txBody>
          <a:bodyPr>
            <a:normAutofit fontScale="47500" lnSpcReduction="20000"/>
          </a:bodyPr>
          <a:lstStyle/>
          <a:p>
            <a:r>
              <a:rPr lang="en-US" altLang="zh-TW" dirty="0" smtClean="0"/>
              <a:t>iMS_Video.sdk\</a:t>
            </a:r>
            <a:r>
              <a:rPr lang="en-US" altLang="zh-TW" dirty="0" err="1" smtClean="0"/>
              <a:t>aries_bsp</a:t>
            </a:r>
            <a:r>
              <a:rPr lang="en-US" altLang="zh-TW" dirty="0" smtClean="0"/>
              <a:t>\ps7_cortexa9_0\</a:t>
            </a:r>
            <a:r>
              <a:rPr lang="en-US" altLang="zh-TW" dirty="0" err="1" smtClean="0"/>
              <a:t>libsrc</a:t>
            </a:r>
            <a:r>
              <a:rPr lang="en-US" altLang="zh-TW" dirty="0" smtClean="0"/>
              <a:t>\v_mix_v5_0\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\xv_mix_l2.c   </a:t>
            </a:r>
            <a:r>
              <a:rPr lang="zh-TW" altLang="en-US" dirty="0" smtClean="0"/>
              <a:t>改</a:t>
            </a:r>
            <a:r>
              <a:rPr lang="en-US" altLang="zh-TW" dirty="0" smtClean="0"/>
              <a:t>OSD</a:t>
            </a:r>
            <a:r>
              <a:rPr lang="zh-TW" altLang="en-US" dirty="0" smtClean="0"/>
              <a:t>設定</a:t>
            </a:r>
            <a:endParaRPr lang="en-US" altLang="zh-TW" dirty="0" smtClean="0"/>
          </a:p>
          <a:p>
            <a:r>
              <a:rPr lang="en-US" altLang="zh-TW" dirty="0" smtClean="0"/>
              <a:t>iMS_Video.sdk\</a:t>
            </a:r>
            <a:r>
              <a:rPr lang="en-US" altLang="zh-TW" dirty="0" err="1" smtClean="0"/>
              <a:t>aries_bsp</a:t>
            </a:r>
            <a:r>
              <a:rPr lang="en-US" altLang="zh-TW" dirty="0" smtClean="0"/>
              <a:t>\ps7_cortexa9_0\</a:t>
            </a:r>
            <a:r>
              <a:rPr lang="en-US" altLang="zh-TW" dirty="0" err="1" smtClean="0"/>
              <a:t>libsrc</a:t>
            </a:r>
            <a:r>
              <a:rPr lang="en-US" altLang="zh-TW" dirty="0" smtClean="0"/>
              <a:t>\uartps_v3_7\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\</a:t>
            </a:r>
            <a:r>
              <a:rPr lang="en-US" altLang="zh-TW" dirty="0" err="1" smtClean="0"/>
              <a:t>xuartps_hw.c</a:t>
            </a:r>
            <a:r>
              <a:rPr lang="en-US" altLang="zh-TW" dirty="0" smtClean="0"/>
              <a:t>  </a:t>
            </a:r>
            <a:r>
              <a:rPr lang="zh-TW" altLang="en-US" dirty="0" smtClean="0"/>
              <a:t>改</a:t>
            </a:r>
            <a:r>
              <a:rPr lang="en-US" altLang="zh-TW" dirty="0" smtClean="0"/>
              <a:t>UART</a:t>
            </a:r>
            <a:r>
              <a:rPr lang="zh-TW" altLang="en-US" dirty="0" smtClean="0"/>
              <a:t>設定</a:t>
            </a:r>
          </a:p>
          <a:p>
            <a:r>
              <a:rPr lang="en-US" altLang="zh-TW" dirty="0" smtClean="0"/>
              <a:t>iMS_Video.sdk\</a:t>
            </a:r>
            <a:r>
              <a:rPr lang="en-US" altLang="zh-TW" dirty="0" err="1" smtClean="0"/>
              <a:t>aries_bsp</a:t>
            </a:r>
            <a:r>
              <a:rPr lang="en-US" altLang="zh-TW" dirty="0" smtClean="0"/>
              <a:t>\ps7_cortexa9_0\</a:t>
            </a:r>
            <a:r>
              <a:rPr lang="en-US" altLang="zh-TW" dirty="0" err="1" smtClean="0"/>
              <a:t>libsrc</a:t>
            </a:r>
            <a:r>
              <a:rPr lang="en-US" altLang="zh-TW" dirty="0" smtClean="0"/>
              <a:t>\standalone_v7_0\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\</a:t>
            </a:r>
            <a:r>
              <a:rPr lang="en-US" altLang="zh-TW" dirty="0" err="1" smtClean="0"/>
              <a:t>xtime_l.h</a:t>
            </a:r>
            <a:r>
              <a:rPr lang="en-US" altLang="zh-TW" dirty="0" smtClean="0"/>
              <a:t> </a:t>
            </a:r>
            <a:r>
              <a:rPr lang="zh-TW" altLang="en-US" dirty="0" smtClean="0"/>
              <a:t>改</a:t>
            </a:r>
            <a:r>
              <a:rPr lang="en-US" altLang="zh-TW" dirty="0" smtClean="0"/>
              <a:t>Timer</a:t>
            </a:r>
            <a:r>
              <a:rPr lang="zh-TW" altLang="en-US" dirty="0" smtClean="0"/>
              <a:t>設定</a:t>
            </a:r>
          </a:p>
          <a:p>
            <a:endParaRPr lang="zh-TW" altLang="en-US" dirty="0" smtClean="0"/>
          </a:p>
          <a:p>
            <a:r>
              <a:rPr lang="en-US" altLang="zh-TW" dirty="0" smtClean="0"/>
              <a:t>/* Global Timer is always clocked at half of the CPU frequency */#define COUNTS_PER_SECOND          (XPAR_CPU_CORTEXA9_CORE_CLOCK_FREQ_HZ / </a:t>
            </a:r>
            <a:r>
              <a:rPr lang="en-US" altLang="zh-TW" b="1" dirty="0" smtClean="0">
                <a:solidFill>
                  <a:srgbClr val="FF0000"/>
                </a:solidFill>
              </a:rPr>
              <a:t>4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RX_wrapper_hw_platform_0/System.hdf</a:t>
            </a:r>
            <a:r>
              <a:rPr lang="zh-TW" altLang="en-US" dirty="0" smtClean="0"/>
              <a:t>裡面有記載</a:t>
            </a:r>
            <a:r>
              <a:rPr lang="en-US" altLang="zh-TW" dirty="0" err="1" smtClean="0"/>
              <a:t>RX_wrapper</a:t>
            </a:r>
            <a:r>
              <a:rPr lang="zh-TW" altLang="en-US" dirty="0" smtClean="0"/>
              <a:t>的產生時間</a:t>
            </a:r>
          </a:p>
          <a:p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永久修改法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直接修改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C:\Xilinx\SDK\2019.1\data\embeddedsw\XilinxProcessorIPLib\drivers\v_mix_v5_0\src\xv_mix_l2.c</a:t>
            </a:r>
          </a:p>
          <a:p>
            <a:r>
              <a:rPr lang="en-US" altLang="zh-TW" dirty="0" smtClean="0"/>
              <a:t>C:\Xilinx\SDK\2019.1\data\embeddedsw\XilinxProcessorIPLib\drivers\uartps_v3_7\src\xuartps_hw.c</a:t>
            </a:r>
          </a:p>
          <a:p>
            <a:r>
              <a:rPr lang="en-US" altLang="zh-TW" dirty="0" smtClean="0"/>
              <a:t>C:\Xilinx\SDK\2019.1\data\embeddedsw\lib\bsp\standalone_v7_0\src\arm\cortexa9\xtime_l.h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Vivado</a:t>
            </a:r>
            <a:r>
              <a:rPr lang="en-US" altLang="zh-TW" dirty="0" smtClean="0"/>
              <a:t> 2019.1</a:t>
            </a:r>
            <a:r>
              <a:rPr lang="zh-TW" altLang="en-US" dirty="0" smtClean="0"/>
              <a:t>還要再改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smtClean="0"/>
              <a:t>iMS_Video.sdk\</a:t>
            </a:r>
            <a:r>
              <a:rPr lang="en-US" altLang="zh-TW" dirty="0" err="1" smtClean="0"/>
              <a:t>aries_bsp</a:t>
            </a:r>
            <a:r>
              <a:rPr lang="en-US" altLang="zh-TW" dirty="0" smtClean="0"/>
              <a:t>\ps7_cortexa9_0\include\</a:t>
            </a:r>
            <a:r>
              <a:rPr lang="en-US" altLang="zh-TW" dirty="0" err="1" smtClean="0"/>
              <a:t>xparameters.h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#define STDIN_BASEADDRESS  0xE000</a:t>
            </a:r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r>
              <a:rPr lang="en-US" altLang="zh-TW" dirty="0" smtClean="0"/>
              <a:t>000</a:t>
            </a:r>
          </a:p>
          <a:p>
            <a:pPr lvl="1"/>
            <a:r>
              <a:rPr lang="en-US" altLang="zh-TW" dirty="0" smtClean="0"/>
              <a:t>#define STDOUT_BASEADDRESS 0xE000</a:t>
            </a:r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r>
              <a:rPr lang="en-US" altLang="zh-TW" dirty="0" smtClean="0"/>
              <a:t>000</a:t>
            </a:r>
            <a:endParaRPr lang="zh-TW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使用別人的專案</a:t>
            </a:r>
            <a:endParaRPr lang="zh-TW" altLang="en-US" dirty="0"/>
          </a:p>
        </p:txBody>
      </p:sp>
      <p:pic>
        <p:nvPicPr>
          <p:cNvPr id="5" name="圖片 4" descr="Image019.jpg"/>
          <p:cNvPicPr>
            <a:picLocks noChangeAspect="1"/>
          </p:cNvPicPr>
          <p:nvPr/>
        </p:nvPicPr>
        <p:blipFill>
          <a:blip r:embed="rId2" cstate="print"/>
          <a:srcRect r="11718" b="61458"/>
          <a:stretch>
            <a:fillRect/>
          </a:stretch>
        </p:blipFill>
        <p:spPr>
          <a:xfrm>
            <a:off x="71406" y="1425011"/>
            <a:ext cx="9015432" cy="2146865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200052" y="3929066"/>
            <a:ext cx="8229600" cy="17859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TW" altLang="en-US" sz="2400" dirty="0" smtClean="0"/>
              <a:t>修改</a:t>
            </a:r>
            <a:r>
              <a:rPr lang="en-US" altLang="zh-TW" sz="2400" dirty="0" smtClean="0"/>
              <a:t>iMS_Video.xpr</a:t>
            </a:r>
            <a:r>
              <a:rPr lang="zh-TW" altLang="en-US" sz="2400" dirty="0" smtClean="0"/>
              <a:t>的兩個地方</a:t>
            </a:r>
            <a:endParaRPr lang="en-US" altLang="zh-TW" sz="2400" dirty="0" smtClean="0"/>
          </a:p>
          <a:p>
            <a:pPr marL="514350" indent="-514350">
              <a:buAutoNum type="arabicPeriod"/>
            </a:pPr>
            <a:r>
              <a:rPr lang="zh-TW" altLang="en-US" sz="2400" dirty="0" smtClean="0"/>
              <a:t>程式碼所在的地方</a:t>
            </a:r>
            <a:endParaRPr lang="en-US" altLang="zh-TW" sz="2400" dirty="0" smtClean="0"/>
          </a:p>
          <a:p>
            <a:pPr marL="514350" indent="-514350">
              <a:buAutoNum type="arabicPeriod"/>
            </a:pPr>
            <a:r>
              <a:rPr lang="zh-TW" altLang="en-US" sz="2400" dirty="0" smtClean="0"/>
              <a:t>編譯程式所在的地方</a:t>
            </a:r>
            <a:endParaRPr lang="en-US" altLang="zh-TW" sz="2400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壓縮專案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TW" dirty="0" err="1" smtClean="0"/>
              <a:t>Vivado</a:t>
            </a: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File/Archive Project</a:t>
            </a:r>
          </a:p>
          <a:p>
            <a:pPr>
              <a:buNone/>
            </a:pPr>
            <a:r>
              <a:rPr lang="zh-TW" altLang="en-US" dirty="0" smtClean="0"/>
              <a:t>壓成</a:t>
            </a:r>
            <a:r>
              <a:rPr lang="en-US" altLang="zh-TW" dirty="0" smtClean="0"/>
              <a:t>.zip</a:t>
            </a:r>
            <a:r>
              <a:rPr lang="zh-TW" altLang="en-US" dirty="0" smtClean="0"/>
              <a:t>檔</a:t>
            </a:r>
            <a:endParaRPr lang="zh-TW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Multiplexed I/O(MIO)</a:t>
            </a:r>
            <a:endParaRPr lang="zh-TW" altLang="en-US" dirty="0"/>
          </a:p>
        </p:txBody>
      </p:sp>
      <p:pic>
        <p:nvPicPr>
          <p:cNvPr id="3" name="Picture 4" descr="Imag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513" y="1174770"/>
            <a:ext cx="50101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GPIO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TW" dirty="0" smtClean="0"/>
              <a:t>GPIO		</a:t>
            </a:r>
            <a:r>
              <a:rPr lang="zh-TW" altLang="en-US" dirty="0" smtClean="0"/>
              <a:t>共</a:t>
            </a:r>
          </a:p>
          <a:p>
            <a:pPr>
              <a:buNone/>
            </a:pPr>
            <a:r>
              <a:rPr lang="en-US" altLang="zh-TW" dirty="0" smtClean="0"/>
              <a:t>Bank 0	 0~31	32</a:t>
            </a:r>
          </a:p>
          <a:p>
            <a:pPr>
              <a:buNone/>
            </a:pPr>
            <a:r>
              <a:rPr lang="en-US" altLang="zh-TW" dirty="0" smtClean="0"/>
              <a:t>Bank 1	32~53	22</a:t>
            </a:r>
          </a:p>
          <a:p>
            <a:pPr>
              <a:buNone/>
            </a:pPr>
            <a:r>
              <a:rPr lang="en-US" altLang="zh-TW" dirty="0" smtClean="0"/>
              <a:t>Bank 2	54~85	32</a:t>
            </a:r>
          </a:p>
          <a:p>
            <a:pPr>
              <a:buNone/>
            </a:pPr>
            <a:r>
              <a:rPr lang="en-US" altLang="zh-TW" dirty="0" smtClean="0"/>
              <a:t>Bank 3	86~117	32</a:t>
            </a:r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r>
              <a:rPr lang="zh-TW" altLang="en-US" dirty="0" smtClean="0"/>
              <a:t>面板按鍵是用 </a:t>
            </a:r>
            <a:r>
              <a:rPr lang="en-US" altLang="zh-TW" dirty="0" smtClean="0"/>
              <a:t>GPIOPS_BANK2</a:t>
            </a:r>
            <a:endParaRPr lang="zh-TW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EEPROM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32</a:t>
            </a:r>
            <a:r>
              <a:rPr lang="zh-TW" altLang="en-US" dirty="0" smtClean="0"/>
              <a:t>個</a:t>
            </a:r>
            <a:r>
              <a:rPr lang="en-US" altLang="zh-TW" dirty="0" smtClean="0"/>
              <a:t>Page</a:t>
            </a:r>
            <a:r>
              <a:rPr lang="zh-TW" altLang="en-US" dirty="0" smtClean="0"/>
              <a:t>，每個</a:t>
            </a:r>
            <a:r>
              <a:rPr lang="en-US" altLang="zh-TW" dirty="0" smtClean="0"/>
              <a:t>Page</a:t>
            </a:r>
            <a:r>
              <a:rPr lang="zh-TW" altLang="en-US" dirty="0" smtClean="0"/>
              <a:t>為</a:t>
            </a:r>
            <a:r>
              <a:rPr lang="en-US" altLang="zh-TW" dirty="0" smtClean="0"/>
              <a:t>1KBytes</a:t>
            </a:r>
            <a:endParaRPr lang="zh-TW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DMA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5720" y="1260491"/>
            <a:ext cx="8501122" cy="4525963"/>
          </a:xfrm>
        </p:spPr>
        <p:txBody>
          <a:bodyPr>
            <a:normAutofit/>
          </a:bodyPr>
          <a:lstStyle/>
          <a:p>
            <a:r>
              <a:rPr lang="en-US" altLang="zh-TW" sz="2400" dirty="0" err="1" smtClean="0"/>
              <a:t>int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dma_copy</a:t>
            </a:r>
            <a:r>
              <a:rPr lang="en-US" altLang="zh-TW" sz="2400" dirty="0" smtClean="0"/>
              <a:t>(u32 </a:t>
            </a:r>
            <a:r>
              <a:rPr lang="en-US" altLang="zh-TW" sz="2400" dirty="0" err="1" smtClean="0"/>
              <a:t>SrcAddr</a:t>
            </a:r>
            <a:r>
              <a:rPr lang="en-US" altLang="zh-TW" sz="2400" dirty="0" smtClean="0"/>
              <a:t>, u32 </a:t>
            </a:r>
            <a:r>
              <a:rPr lang="en-US" altLang="zh-TW" sz="2400" dirty="0" err="1" smtClean="0"/>
              <a:t>DstAddr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int</a:t>
            </a:r>
            <a:r>
              <a:rPr lang="en-US" altLang="zh-TW" sz="2400" dirty="0" smtClean="0"/>
              <a:t> length);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2786050" y="1857364"/>
            <a:ext cx="3929090" cy="44291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786050" y="2438392"/>
            <a:ext cx="3929090" cy="77629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Source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786050" y="4500570"/>
            <a:ext cx="3929090" cy="77629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Destination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857356" y="2569201"/>
            <a:ext cx="100013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SrcAddr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sz="800" dirty="0" smtClean="0"/>
          </a:p>
          <a:p>
            <a:r>
              <a:rPr lang="en-US" altLang="zh-TW" dirty="0" err="1" smtClean="0"/>
              <a:t>DstAddr</a:t>
            </a:r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>
            <a:off x="2428860" y="2357430"/>
            <a:ext cx="357190" cy="28575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2428860" y="4429132"/>
            <a:ext cx="357190" cy="28575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必要的</a:t>
            </a:r>
            <a:r>
              <a:rPr lang="zh-TW" altLang="en-US" dirty="0" smtClean="0"/>
              <a:t>修改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keyboard_host_app.c</a:t>
            </a:r>
            <a:endParaRPr lang="en-US" altLang="zh-TW" dirty="0" smtClean="0"/>
          </a:p>
          <a:p>
            <a:r>
              <a:rPr lang="en-US" altLang="zh-TW" dirty="0" err="1" smtClean="0"/>
              <a:t>usbh.c</a:t>
            </a:r>
            <a:endParaRPr lang="en-US" altLang="zh-TW" dirty="0" smtClean="0"/>
          </a:p>
          <a:p>
            <a:r>
              <a:rPr lang="en-US" altLang="zh-TW" dirty="0" smtClean="0"/>
              <a:t>OSD xv_mix_l2.c	L566</a:t>
            </a:r>
            <a:r>
              <a:rPr lang="zh-TW" altLang="en-US" dirty="0" smtClean="0"/>
              <a:t>之 </a:t>
            </a:r>
            <a:r>
              <a:rPr lang="en-US" altLang="zh-TW" dirty="0" smtClean="0"/>
              <a:t>&lt; </a:t>
            </a:r>
            <a:r>
              <a:rPr lang="zh-TW" altLang="en-US" dirty="0" smtClean="0"/>
              <a:t>要改成 </a:t>
            </a:r>
            <a:r>
              <a:rPr lang="en-US" altLang="zh-TW" dirty="0" smtClean="0"/>
              <a:t>&lt;=</a:t>
            </a:r>
          </a:p>
          <a:p>
            <a:r>
              <a:rPr lang="en-US" altLang="zh-TW" dirty="0" smtClean="0"/>
              <a:t>UART </a:t>
            </a:r>
            <a:r>
              <a:rPr lang="en-US" altLang="zh-TW" dirty="0" err="1" smtClean="0"/>
              <a:t>xuartps_hw.c</a:t>
            </a:r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xxxxxxx</a:t>
            </a:r>
            <a:endParaRPr lang="zh-TW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相機邊角遮黑</a:t>
            </a:r>
            <a:endParaRPr lang="zh-TW" altLang="en-US" dirty="0"/>
          </a:p>
        </p:txBody>
      </p:sp>
      <p:pic>
        <p:nvPicPr>
          <p:cNvPr id="7" name="圖片 6" descr="ran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314" y="1428736"/>
            <a:ext cx="8786842" cy="4942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接點 24"/>
          <p:cNvCxnSpPr/>
          <p:nvPr/>
        </p:nvCxnSpPr>
        <p:spPr>
          <a:xfrm rot="5400000">
            <a:off x="7215205" y="4000504"/>
            <a:ext cx="15716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5286380" y="2786058"/>
            <a:ext cx="1571636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8" name="Picture 2" descr="https://www.bhphotovideo.com/images/images2500x2500/acer_um_fg6aa_b01_gn246hl_bbid_24_3d_ready_1073477.jpg"/>
          <p:cNvPicPr>
            <a:picLocks noChangeAspect="1" noChangeArrowheads="1"/>
          </p:cNvPicPr>
          <p:nvPr/>
        </p:nvPicPr>
        <p:blipFill>
          <a:blip r:embed="rId2" cstate="print"/>
          <a:srcRect t="12941" b="12942"/>
          <a:stretch>
            <a:fillRect/>
          </a:stretch>
        </p:blipFill>
        <p:spPr bwMode="auto">
          <a:xfrm>
            <a:off x="142844" y="1571612"/>
            <a:ext cx="5686721" cy="4214842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相機邊角遮黑設定</a:t>
            </a:r>
            <a:endParaRPr lang="zh-TW" altLang="en-US" dirty="0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68313" y="5805488"/>
            <a:ext cx="39592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dirty="0"/>
              <a:t>寫在</a:t>
            </a:r>
            <a:r>
              <a:rPr lang="en-US" altLang="zh-TW" dirty="0"/>
              <a:t>Page </a:t>
            </a:r>
            <a:r>
              <a:rPr lang="en-US" altLang="zh-TW" dirty="0" smtClean="0"/>
              <a:t>0x08</a:t>
            </a:r>
            <a:endParaRPr lang="en-US" altLang="zh-TW" dirty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57224" y="1928801"/>
            <a:ext cx="4357718" cy="278608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149321" y="2500306"/>
            <a:ext cx="3065490" cy="67677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/>
              <a:t>3</a:t>
            </a:r>
            <a:endParaRPr lang="en-US" altLang="zh-TW" dirty="0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432013" y="2357430"/>
            <a:ext cx="640053" cy="55335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 dirty="0"/>
              <a:t>讀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4429124" y="3143248"/>
            <a:ext cx="640053" cy="55335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 dirty="0" smtClean="0"/>
              <a:t>寫</a:t>
            </a:r>
            <a:endParaRPr lang="zh-TW" altLang="en-US" dirty="0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149321" y="3571876"/>
            <a:ext cx="3065490" cy="67677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/>
              <a:t>5</a:t>
            </a:r>
            <a:endParaRPr lang="en-US" altLang="zh-TW" dirty="0"/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6510350" y="1785926"/>
            <a:ext cx="2562244" cy="185738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 dirty="0" smtClean="0"/>
              <a:t>Aries EGD System</a:t>
            </a:r>
          </a:p>
          <a:p>
            <a:pPr algn="ctr"/>
            <a:r>
              <a:rPr lang="zh-TW" altLang="en-US" sz="2400" dirty="0" smtClean="0"/>
              <a:t>（工廠程式）</a:t>
            </a:r>
            <a:endParaRPr lang="zh-TW" altLang="en-US" sz="2400" dirty="0"/>
          </a:p>
        </p:txBody>
      </p:sp>
      <p:sp>
        <p:nvSpPr>
          <p:cNvPr id="57" name="Text Box 10"/>
          <p:cNvSpPr txBox="1">
            <a:spLocks noChangeArrowheads="1"/>
          </p:cNvSpPr>
          <p:nvPr/>
        </p:nvSpPr>
        <p:spPr bwMode="auto">
          <a:xfrm>
            <a:off x="5857884" y="2428868"/>
            <a:ext cx="78581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dirty="0" smtClean="0"/>
              <a:t>COM</a:t>
            </a:r>
            <a:endParaRPr lang="en-US" altLang="zh-TW" dirty="0"/>
          </a:p>
        </p:txBody>
      </p:sp>
      <p:pic>
        <p:nvPicPr>
          <p:cNvPr id="59" name="圖片 58" descr="ims-small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2716" y="4876800"/>
            <a:ext cx="571504" cy="16422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42844" y="1345156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M$ Windows</a:t>
            </a:r>
            <a:endParaRPr lang="zh-TW" altLang="en-US" dirty="0"/>
          </a:p>
        </p:txBody>
      </p:sp>
      <p:sp>
        <p:nvSpPr>
          <p:cNvPr id="20" name="向右箭號 19"/>
          <p:cNvSpPr/>
          <p:nvPr/>
        </p:nvSpPr>
        <p:spPr>
          <a:xfrm flipH="1">
            <a:off x="5929322" y="2857496"/>
            <a:ext cx="500066" cy="3571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0800000" flipH="1">
            <a:off x="5929322" y="2143116"/>
            <a:ext cx="500066" cy="3571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4429124" y="3947218"/>
            <a:ext cx="640053" cy="55335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 dirty="0" smtClean="0"/>
              <a:t>清除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929322" y="4643446"/>
            <a:ext cx="15716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 0  :  </a:t>
            </a:r>
            <a:r>
              <a:rPr lang="zh-TW" altLang="en-US" dirty="0" smtClean="0"/>
              <a:t>無資料</a:t>
            </a:r>
            <a:endParaRPr lang="en-US" altLang="zh-TW" dirty="0" smtClean="0"/>
          </a:p>
          <a:p>
            <a:r>
              <a:rPr lang="en-US" altLang="zh-TW" dirty="0" smtClean="0"/>
              <a:t> 1  :  10%</a:t>
            </a:r>
          </a:p>
          <a:p>
            <a:r>
              <a:rPr lang="en-US" altLang="zh-TW" dirty="0" smtClean="0"/>
              <a:t> 2  :  20%</a:t>
            </a:r>
          </a:p>
          <a:p>
            <a:r>
              <a:rPr lang="en-US" altLang="zh-TW" dirty="0" smtClean="0"/>
              <a:t> 3  :  30%</a:t>
            </a:r>
          </a:p>
          <a:p>
            <a:r>
              <a:rPr lang="en-US" altLang="zh-TW" dirty="0" smtClean="0"/>
              <a:t>     :</a:t>
            </a:r>
          </a:p>
          <a:p>
            <a:r>
              <a:rPr lang="en-US" altLang="zh-TW" dirty="0" smtClean="0"/>
              <a:t>     :</a:t>
            </a:r>
          </a:p>
          <a:p>
            <a:r>
              <a:rPr lang="en-US" altLang="zh-TW" dirty="0" smtClean="0"/>
              <a:t>10 : 100%</a:t>
            </a:r>
          </a:p>
        </p:txBody>
      </p:sp>
      <p:pic>
        <p:nvPicPr>
          <p:cNvPr id="23" name="圖片 22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00826" y="1785926"/>
            <a:ext cx="2571768" cy="1857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6" name="圖片 25" descr="C:\A I K E\公司活動宣傳品\產品實照\03.jpg"/>
          <p:cNvPicPr/>
          <p:nvPr/>
        </p:nvPicPr>
        <p:blipFill>
          <a:blip r:embed="rId5" cstate="print"/>
          <a:srcRect l="14199" t="61242" r="55704" b="4374"/>
          <a:stretch>
            <a:fillRect/>
          </a:stretch>
        </p:blipFill>
        <p:spPr bwMode="auto">
          <a:xfrm>
            <a:off x="7715272" y="4000497"/>
            <a:ext cx="991917" cy="84921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7" name="矩形 26"/>
          <p:cNvSpPr/>
          <p:nvPr/>
        </p:nvSpPr>
        <p:spPr>
          <a:xfrm>
            <a:off x="7929586" y="4572008"/>
            <a:ext cx="642942" cy="214314"/>
          </a:xfrm>
          <a:prstGeom prst="rect">
            <a:avLst/>
          </a:prstGeom>
          <a:solidFill>
            <a:srgbClr val="7030A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Video Output Setting</a:t>
            </a:r>
            <a:endParaRPr lang="zh-TW" alt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539750" y="1414463"/>
            <a:ext cx="8353425" cy="467836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int periphs_bring_up_output_pipeline()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// Look up timing info from ID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vres_get_timing(0, &amp;vres_timing0);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vres_get_timing(new_output_timing, &amp;vres_timing1);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// Software Reset Output Pipeline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vtiming_gen_reset(p_periphs_inst-&gt;p_vtg_inst_0);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vtiming_gen_reset(p_periphs_inst-&gt;p_vtg_inst_1);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//VDMA Read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vdma_reset(p_periphs_inst-&gt;p_vdma_camera_inst , XAXIVDMA_READ);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vdma_reset(p_periphs_inst-&gt;p_vdma_camera_freeze_inst , XAXIVDMA_READ);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// Set output frame size for Video Output interface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vid_io_intf_update_output_fsize(p_periphs_inst-&gt;p_vid_io_GUI_inst, new_output_timing);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// Set VTG_0 output timing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vtiming_gen_config(p_periphs_inst-&gt;p_vtg_inst_0, new_output_timing, 2);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//vtiming_gen_config(p_periphs_inst-&gt;p_vtg_inst_0, 0, 2); // VGA, for test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// Set VTG_1 output timing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vtiming_gen_config(p_periphs_inst-&gt;p_vtg_inst_1, new_output_timing, 2);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}</a:t>
            </a:r>
            <a:endParaRPr kumimoji="0" lang="en-US" altLang="zh-TW" sz="13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itchFamily="49" charset="0"/>
              <a:ea typeface="標楷體" pitchFamily="65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Power Block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5469" t="25000" r="30859" b="15971"/>
          <a:stretch>
            <a:fillRect/>
          </a:stretch>
        </p:blipFill>
        <p:spPr bwMode="auto">
          <a:xfrm>
            <a:off x="304800" y="1214422"/>
            <a:ext cx="8553450" cy="446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xxxx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1563" y="928688"/>
            <a:ext cx="142875" cy="7143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214438" y="928688"/>
            <a:ext cx="1785937" cy="7143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000375" y="928688"/>
            <a:ext cx="1785938" cy="7143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786313" y="928688"/>
            <a:ext cx="4000500" cy="7143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14313" y="928688"/>
            <a:ext cx="857250" cy="7143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786313" y="2928938"/>
            <a:ext cx="1214437" cy="642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200" dirty="0"/>
              <a:t>信號恢復正常後持續顯示警告</a:t>
            </a:r>
            <a:r>
              <a:rPr lang="en-US" altLang="zh-TW" sz="1200" dirty="0"/>
              <a:t>2</a:t>
            </a:r>
            <a:r>
              <a:rPr lang="zh-TW" altLang="en-US" sz="1200" dirty="0"/>
              <a:t>秒</a:t>
            </a:r>
          </a:p>
        </p:txBody>
      </p:sp>
      <p:sp>
        <p:nvSpPr>
          <p:cNvPr id="10" name="矩形 9"/>
          <p:cNvSpPr/>
          <p:nvPr/>
        </p:nvSpPr>
        <p:spPr>
          <a:xfrm>
            <a:off x="3571875" y="2071688"/>
            <a:ext cx="1785938" cy="5000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dirty="0"/>
              <a:t>信號不良</a:t>
            </a: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3071813" y="2286000"/>
            <a:ext cx="500062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4786313" y="1928813"/>
            <a:ext cx="5715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000375" y="2714625"/>
            <a:ext cx="1000125" cy="100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200" dirty="0"/>
              <a:t>判斷條件</a:t>
            </a:r>
            <a:r>
              <a:rPr lang="en-US" altLang="zh-TW" sz="1200" dirty="0"/>
              <a:t>:</a:t>
            </a:r>
          </a:p>
          <a:p>
            <a:pPr algn="ctr">
              <a:defRPr/>
            </a:pPr>
            <a:r>
              <a:rPr lang="zh-TW" altLang="en-US" sz="1200" dirty="0"/>
              <a:t>兩秒內掉了</a:t>
            </a:r>
            <a:r>
              <a:rPr lang="en-US" altLang="zh-TW" sz="1200" dirty="0"/>
              <a:t>&gt;10</a:t>
            </a:r>
            <a:r>
              <a:rPr lang="zh-TW" altLang="en-US" sz="1200" dirty="0"/>
              <a:t>個</a:t>
            </a:r>
            <a:r>
              <a:rPr lang="en-US" altLang="zh-TW" sz="1200" dirty="0"/>
              <a:t>frame</a:t>
            </a:r>
          </a:p>
          <a:p>
            <a:pPr algn="ctr">
              <a:defRPr/>
            </a:pPr>
            <a:endParaRPr lang="zh-TW" altLang="en-US" sz="1200" dirty="0"/>
          </a:p>
        </p:txBody>
      </p:sp>
      <p:sp>
        <p:nvSpPr>
          <p:cNvPr id="24" name="矩形 23"/>
          <p:cNvSpPr/>
          <p:nvPr/>
        </p:nvSpPr>
        <p:spPr>
          <a:xfrm>
            <a:off x="1071563" y="4214813"/>
            <a:ext cx="142875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1214438" y="4214813"/>
            <a:ext cx="1785937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3000375" y="4214813"/>
            <a:ext cx="1785938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4786313" y="4214813"/>
            <a:ext cx="4000500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214313" y="4214813"/>
            <a:ext cx="857250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071563" y="5500688"/>
            <a:ext cx="142875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214438" y="5500688"/>
            <a:ext cx="1785937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3000375" y="5500688"/>
            <a:ext cx="1785938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4786313" y="5500688"/>
            <a:ext cx="4000500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14313" y="5500688"/>
            <a:ext cx="857250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46" name="直線接點 45"/>
          <p:cNvCxnSpPr/>
          <p:nvPr/>
        </p:nvCxnSpPr>
        <p:spPr>
          <a:xfrm>
            <a:off x="3000375" y="5500688"/>
            <a:ext cx="17859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4786313" y="6215063"/>
            <a:ext cx="40005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1214438" y="6215063"/>
            <a:ext cx="17859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214313" y="6215063"/>
            <a:ext cx="8572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rot="5400000">
            <a:off x="714375" y="5857876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 rot="5400000">
            <a:off x="857250" y="5857876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rot="5400000">
            <a:off x="2643187" y="5857876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rot="5400000">
            <a:off x="4429125" y="5857876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1071563" y="5500688"/>
            <a:ext cx="1428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rot="5400000" flipH="1" flipV="1">
            <a:off x="713581" y="4572794"/>
            <a:ext cx="714375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rot="5400000" flipH="1" flipV="1">
            <a:off x="2642394" y="4571207"/>
            <a:ext cx="714375" cy="158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3" name="文字方塊 64"/>
          <p:cNvSpPr txBox="1">
            <a:spLocks noChangeArrowheads="1"/>
          </p:cNvSpPr>
          <p:nvPr/>
        </p:nvSpPr>
        <p:spPr bwMode="auto">
          <a:xfrm>
            <a:off x="142875" y="3643313"/>
            <a:ext cx="12858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/>
              <a:t>中斷</a:t>
            </a:r>
          </a:p>
        </p:txBody>
      </p:sp>
      <p:sp>
        <p:nvSpPr>
          <p:cNvPr id="10274" name="文字方塊 65"/>
          <p:cNvSpPr txBox="1">
            <a:spLocks noChangeArrowheads="1"/>
          </p:cNvSpPr>
          <p:nvPr/>
        </p:nvSpPr>
        <p:spPr bwMode="auto">
          <a:xfrm>
            <a:off x="142875" y="5130800"/>
            <a:ext cx="1285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/>
              <a:t>狀態顯示</a:t>
            </a:r>
          </a:p>
        </p:txBody>
      </p:sp>
      <p:sp>
        <p:nvSpPr>
          <p:cNvPr id="10275" name="文字方塊 66"/>
          <p:cNvSpPr txBox="1">
            <a:spLocks noChangeArrowheads="1"/>
          </p:cNvSpPr>
          <p:nvPr/>
        </p:nvSpPr>
        <p:spPr bwMode="auto">
          <a:xfrm>
            <a:off x="285750" y="357188"/>
            <a:ext cx="83581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b="1">
                <a:solidFill>
                  <a:srgbClr val="26FA6D"/>
                </a:solidFill>
              </a:rPr>
              <a:t>綠色</a:t>
            </a:r>
            <a:r>
              <a:rPr lang="zh-TW" altLang="en-US"/>
              <a:t>：好的</a:t>
            </a:r>
            <a:r>
              <a:rPr lang="en-US" altLang="zh-TW"/>
              <a:t>frame</a:t>
            </a:r>
            <a:r>
              <a:rPr lang="zh-TW" altLang="en-US"/>
              <a:t>，     </a:t>
            </a:r>
            <a:r>
              <a:rPr lang="zh-TW" altLang="en-US" b="1">
                <a:solidFill>
                  <a:srgbClr val="FF0000"/>
                </a:solidFill>
              </a:rPr>
              <a:t>紅色</a:t>
            </a:r>
            <a:r>
              <a:rPr lang="zh-TW" altLang="en-US"/>
              <a:t>：壞的</a:t>
            </a:r>
            <a:r>
              <a:rPr lang="en-US" altLang="zh-TW"/>
              <a:t>frame</a:t>
            </a:r>
            <a:endParaRPr lang="zh-TW" altLang="en-US"/>
          </a:p>
        </p:txBody>
      </p:sp>
      <p:sp>
        <p:nvSpPr>
          <p:cNvPr id="10276" name="文字方塊 67"/>
          <p:cNvSpPr txBox="1">
            <a:spLocks noChangeArrowheads="1"/>
          </p:cNvSpPr>
          <p:nvPr/>
        </p:nvSpPr>
        <p:spPr bwMode="auto">
          <a:xfrm>
            <a:off x="142875" y="2071688"/>
            <a:ext cx="15716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OSD</a:t>
            </a:r>
            <a:r>
              <a:rPr lang="zh-TW" altLang="en-US"/>
              <a:t>顯示</a:t>
            </a:r>
          </a:p>
        </p:txBody>
      </p:sp>
      <p:sp>
        <p:nvSpPr>
          <p:cNvPr id="10277" name="文字方塊 68"/>
          <p:cNvSpPr txBox="1">
            <a:spLocks noChangeArrowheads="1"/>
          </p:cNvSpPr>
          <p:nvPr/>
        </p:nvSpPr>
        <p:spPr bwMode="auto">
          <a:xfrm>
            <a:off x="214313" y="3071813"/>
            <a:ext cx="2143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OSD</a:t>
            </a:r>
            <a:r>
              <a:rPr lang="zh-TW" altLang="en-US"/>
              <a:t>顯示條件</a:t>
            </a:r>
          </a:p>
        </p:txBody>
      </p:sp>
      <p:sp>
        <p:nvSpPr>
          <p:cNvPr id="10278" name="文字方塊 69"/>
          <p:cNvSpPr txBox="1">
            <a:spLocks noChangeArrowheads="1"/>
          </p:cNvSpPr>
          <p:nvPr/>
        </p:nvSpPr>
        <p:spPr bwMode="auto">
          <a:xfrm>
            <a:off x="3071813" y="1916113"/>
            <a:ext cx="5715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2</a:t>
            </a:r>
            <a:r>
              <a:rPr lang="zh-TW" altLang="en-US"/>
              <a:t>秒</a:t>
            </a:r>
          </a:p>
        </p:txBody>
      </p:sp>
      <p:sp>
        <p:nvSpPr>
          <p:cNvPr id="10279" name="文字方塊 70"/>
          <p:cNvSpPr txBox="1">
            <a:spLocks noChangeArrowheads="1"/>
          </p:cNvSpPr>
          <p:nvPr/>
        </p:nvSpPr>
        <p:spPr bwMode="auto">
          <a:xfrm>
            <a:off x="4786313" y="1630363"/>
            <a:ext cx="5715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2</a:t>
            </a:r>
            <a:r>
              <a:rPr lang="zh-TW" altLang="en-US"/>
              <a:t>秒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矩形 112"/>
          <p:cNvSpPr/>
          <p:nvPr/>
        </p:nvSpPr>
        <p:spPr>
          <a:xfrm>
            <a:off x="285719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500034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714347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928662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1142975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1357290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1571603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1785918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2000232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2285984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2571736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2857488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3143240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3428992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3714744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4000496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4286248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4572000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4857752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5143504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5429256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5715008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6000760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6286512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6572264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6858016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7143768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7429520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7715272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8001024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8286776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8572528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285719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500034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714347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928662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1142975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1357290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1571603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1785918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2000232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2285984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2571736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2857488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8" name="矩形 187"/>
          <p:cNvSpPr/>
          <p:nvPr/>
        </p:nvSpPr>
        <p:spPr>
          <a:xfrm>
            <a:off x="3143240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3428992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IO2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0" name="矩形 189"/>
          <p:cNvSpPr/>
          <p:nvPr/>
        </p:nvSpPr>
        <p:spPr>
          <a:xfrm>
            <a:off x="3714744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IO1_key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1" name="矩形 190"/>
          <p:cNvSpPr/>
          <p:nvPr/>
        </p:nvSpPr>
        <p:spPr>
          <a:xfrm>
            <a:off x="4000496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IO0_CD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2" name="矩形 191"/>
          <p:cNvSpPr/>
          <p:nvPr/>
        </p:nvSpPr>
        <p:spPr>
          <a:xfrm>
            <a:off x="4286248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SW_BRIGHT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3" name="矩形 192"/>
          <p:cNvSpPr/>
          <p:nvPr/>
        </p:nvSpPr>
        <p:spPr>
          <a:xfrm>
            <a:off x="4572000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SW_DARKEN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4857752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SW_METER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5" name="矩形 194"/>
          <p:cNvSpPr/>
          <p:nvPr/>
        </p:nvSpPr>
        <p:spPr>
          <a:xfrm>
            <a:off x="5143504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SW_START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5429256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SW_SMART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7" name="矩形 196"/>
          <p:cNvSpPr/>
          <p:nvPr/>
        </p:nvSpPr>
        <p:spPr>
          <a:xfrm>
            <a:off x="5715008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CAM_LED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8" name="矩形 197"/>
          <p:cNvSpPr/>
          <p:nvPr/>
        </p:nvSpPr>
        <p:spPr>
          <a:xfrm>
            <a:off x="6000760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FAN_EN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9" name="矩形 198"/>
          <p:cNvSpPr/>
          <p:nvPr/>
        </p:nvSpPr>
        <p:spPr>
          <a:xfrm>
            <a:off x="6286512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LED_RED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0" name="矩形 199"/>
          <p:cNvSpPr/>
          <p:nvPr/>
        </p:nvSpPr>
        <p:spPr>
          <a:xfrm>
            <a:off x="6572264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1" name="矩形 200"/>
          <p:cNvSpPr/>
          <p:nvPr/>
        </p:nvSpPr>
        <p:spPr>
          <a:xfrm>
            <a:off x="6858016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2" name="矩形 201"/>
          <p:cNvSpPr/>
          <p:nvPr/>
        </p:nvSpPr>
        <p:spPr>
          <a:xfrm>
            <a:off x="7143768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3" name="矩形 202"/>
          <p:cNvSpPr/>
          <p:nvPr/>
        </p:nvSpPr>
        <p:spPr>
          <a:xfrm>
            <a:off x="7429520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7715272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5" name="矩形 204"/>
          <p:cNvSpPr/>
          <p:nvPr/>
        </p:nvSpPr>
        <p:spPr>
          <a:xfrm>
            <a:off x="8001024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LED_AUTO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8286776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LED_AVG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8572528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LED_CEN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1154</Words>
  <Application>Microsoft Office PowerPoint</Application>
  <PresentationFormat>如螢幕大小 (4:3)</PresentationFormat>
  <Paragraphs>600</Paragraphs>
  <Slides>46</Slides>
  <Notes>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47" baseType="lpstr">
      <vt:lpstr>Office 佈景主題</vt:lpstr>
      <vt:lpstr>投影片 1</vt:lpstr>
      <vt:lpstr>Aries Core IP</vt:lpstr>
      <vt:lpstr>Signals, Interfaces, and Pins</vt:lpstr>
      <vt:lpstr>Multiplexed I/O(MIO)</vt:lpstr>
      <vt:lpstr>Video Output Setting</vt:lpstr>
      <vt:lpstr>Power Block</vt:lpstr>
      <vt:lpstr>xxxx</vt:lpstr>
      <vt:lpstr>投影片 8</vt:lpstr>
      <vt:lpstr>投影片 9</vt:lpstr>
      <vt:lpstr>投影片 10</vt:lpstr>
      <vt:lpstr>Cypress FF3 燒錄</vt:lpstr>
      <vt:lpstr>Cypress FF3 使用</vt:lpstr>
      <vt:lpstr>Vivado看Layer</vt:lpstr>
      <vt:lpstr>設定圖層</vt:lpstr>
      <vt:lpstr>投影片 15</vt:lpstr>
      <vt:lpstr>設定貼圖</vt:lpstr>
      <vt:lpstr>設定圖層</vt:lpstr>
      <vt:lpstr>draw</vt:lpstr>
      <vt:lpstr>draw</vt:lpstr>
      <vt:lpstr>Address Map</vt:lpstr>
      <vt:lpstr>Mixer Layer Enable</vt:lpstr>
      <vt:lpstr>Mixer Control</vt:lpstr>
      <vt:lpstr>Mixer</vt:lpstr>
      <vt:lpstr>VDMA start</vt:lpstr>
      <vt:lpstr>VDMA freeze</vt:lpstr>
      <vt:lpstr>VTC version</vt:lpstr>
      <vt:lpstr>Video Timing Controller (VTC)</vt:lpstr>
      <vt:lpstr>UART1讀一拜出來</vt:lpstr>
      <vt:lpstr>投影片 29</vt:lpstr>
      <vt:lpstr>TPG setup start</vt:lpstr>
      <vt:lpstr>TPG setup test pattern</vt:lpstr>
      <vt:lpstr>投影片 32</vt:lpstr>
      <vt:lpstr>更新圖檔要重編ugfx</vt:lpstr>
      <vt:lpstr>更新硬體RX_wrapper.hdf</vt:lpstr>
      <vt:lpstr>更新RX_wrapper_hw_platform_0</vt:lpstr>
      <vt:lpstr>更新RX_wrapper.hdf</vt:lpstr>
      <vt:lpstr>改bsp的內容</vt:lpstr>
      <vt:lpstr>使用別人的專案</vt:lpstr>
      <vt:lpstr>壓縮專案</vt:lpstr>
      <vt:lpstr>GPIO</vt:lpstr>
      <vt:lpstr>EEPROM</vt:lpstr>
      <vt:lpstr>DMA</vt:lpstr>
      <vt:lpstr>必要的修改</vt:lpstr>
      <vt:lpstr>xxxxxxx</vt:lpstr>
      <vt:lpstr>相機邊角遮黑</vt:lpstr>
      <vt:lpstr>相機邊角遮黑設定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ims</dc:creator>
  <cp:lastModifiedBy>USER</cp:lastModifiedBy>
  <cp:revision>180</cp:revision>
  <dcterms:created xsi:type="dcterms:W3CDTF">2017-04-06T07:22:08Z</dcterms:created>
  <dcterms:modified xsi:type="dcterms:W3CDTF">2019-11-21T13:10:28Z</dcterms:modified>
</cp:coreProperties>
</file>